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大標題與副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大標題文字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大標題文字</a:t>
            </a:r>
          </a:p>
        </p:txBody>
      </p:sp>
      <p:sp>
        <p:nvSpPr>
          <p:cNvPr id="12" name="內文層級一…"/>
          <p:cNvSpPr txBox="1"/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13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名言語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王大明"/>
          <p:cNvSpPr txBox="1"/>
          <p:nvPr>
            <p:ph type="body" sz="quarter" idx="13"/>
          </p:nvPr>
        </p:nvSpPr>
        <p:spPr>
          <a:xfrm>
            <a:off x="1270000" y="6362700"/>
            <a:ext cx="10464800" cy="5207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2400"/>
            </a:lvl1pPr>
          </a:lstStyle>
          <a:p>
            <a:pPr/>
            <a:r>
              <a:t>–王大明</a:t>
            </a:r>
          </a:p>
        </p:txBody>
      </p:sp>
      <p:sp>
        <p:nvSpPr>
          <p:cNvPr id="94" name="「在此輸入名言語錄。」"/>
          <p:cNvSpPr txBox="1"/>
          <p:nvPr>
            <p:ph type="body" sz="quarter" idx="14"/>
          </p:nvPr>
        </p:nvSpPr>
        <p:spPr>
          <a:xfrm>
            <a:off x="1270000" y="4216400"/>
            <a:ext cx="10464800" cy="7112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「在此輸入名言語錄。」</a:t>
            </a:r>
          </a:p>
        </p:txBody>
      </p:sp>
      <p:sp>
        <p:nvSpPr>
          <p:cNvPr id="95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影像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影像"/>
          <p:cNvSpPr/>
          <p:nvPr>
            <p:ph type="pic" idx="13"/>
          </p:nvPr>
        </p:nvSpPr>
        <p:spPr>
          <a:xfrm>
            <a:off x="1625600" y="673100"/>
            <a:ext cx="9753600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大標題文字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大標題文字</a:t>
            </a:r>
          </a:p>
        </p:txBody>
      </p:sp>
      <p:sp>
        <p:nvSpPr>
          <p:cNvPr id="22" name="內文層級一…"/>
          <p:cNvSpPr txBox="1"/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23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大標題 - 中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大標題文字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大標題文字</a:t>
            </a:r>
          </a:p>
        </p:txBody>
      </p:sp>
      <p:sp>
        <p:nvSpPr>
          <p:cNvPr id="31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 - 直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影像"/>
          <p:cNvSpPr/>
          <p:nvPr>
            <p:ph type="pic" sz="half" idx="13"/>
          </p:nvPr>
        </p:nvSpPr>
        <p:spPr>
          <a:xfrm>
            <a:off x="6718300" y="635000"/>
            <a:ext cx="5334000" cy="8216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大標題文字"/>
          <p:cNvSpPr txBox="1"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大標題文字</a:t>
            </a:r>
          </a:p>
        </p:txBody>
      </p:sp>
      <p:sp>
        <p:nvSpPr>
          <p:cNvPr id="40" name="內文層級一…"/>
          <p:cNvSpPr txBox="1"/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41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大標題 - 上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大標題文字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大標題文字</a:t>
            </a:r>
          </a:p>
        </p:txBody>
      </p:sp>
      <p:sp>
        <p:nvSpPr>
          <p:cNvPr id="49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大標題與項目符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大標題文字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大標題文字</a:t>
            </a:r>
          </a:p>
        </p:txBody>
      </p:sp>
      <p:sp>
        <p:nvSpPr>
          <p:cNvPr id="57" name="內文層級一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58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大標題、項目符號與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影像"/>
          <p:cNvSpPr/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大標題文字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大標題文字</a:t>
            </a:r>
          </a:p>
        </p:txBody>
      </p:sp>
      <p:sp>
        <p:nvSpPr>
          <p:cNvPr id="67" name="內文層級一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68" name="幻燈片編號"/>
          <p:cNvSpPr txBox="1"/>
          <p:nvPr>
            <p:ph type="sldNum" sz="quarter" idx="2"/>
          </p:nvPr>
        </p:nvSpPr>
        <p:spPr>
          <a:xfrm>
            <a:off x="6328884" y="9296400"/>
            <a:ext cx="340259" cy="3429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項目符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內文層級一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76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 - 一頁三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影像"/>
          <p:cNvSpPr/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影像"/>
          <p:cNvSpPr/>
          <p:nvPr>
            <p:ph type="pic" sz="quarter" idx="14"/>
          </p:nvPr>
        </p:nvSpPr>
        <p:spPr>
          <a:xfrm>
            <a:off x="6718300" y="8890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影像"/>
          <p:cNvSpPr/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大標題文字"/>
          <p:cNvSpPr txBox="1"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大標題文字</a:t>
            </a:r>
          </a:p>
        </p:txBody>
      </p:sp>
      <p:sp>
        <p:nvSpPr>
          <p:cNvPr id="3" name="內文層級一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4" name="幻燈片編號"/>
          <p:cNvSpPr txBox="1"/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0" sz="16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5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8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9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10.png"/><Relationship Id="rId4" Type="http://schemas.openxmlformats.org/officeDocument/2006/relationships/image" Target="../media/image11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" name="群組"/>
          <p:cNvGrpSpPr/>
          <p:nvPr/>
        </p:nvGrpSpPr>
        <p:grpSpPr>
          <a:xfrm>
            <a:off x="719385" y="698500"/>
            <a:ext cx="4738656" cy="8356600"/>
            <a:chOff x="0" y="0"/>
            <a:chExt cx="4738654" cy="8356600"/>
          </a:xfrm>
        </p:grpSpPr>
        <p:pic>
          <p:nvPicPr>
            <p:cNvPr id="119" name="我的-落地.PNG" descr="我的-落地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586546" y="1008911"/>
              <a:ext cx="3565563" cy="633877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20" name="苹果手机.jpg" descr="苹果手机.jp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4738655" cy="83566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aphicFrame>
        <p:nvGraphicFramePr>
          <p:cNvPr id="122" name="表格"/>
          <p:cNvGraphicFramePr/>
          <p:nvPr/>
        </p:nvGraphicFramePr>
        <p:xfrm>
          <a:off x="6159500" y="1762630"/>
          <a:ext cx="5563245" cy="7213601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1568673"/>
                <a:gridCol w="3994571"/>
              </a:tblGrid>
              <a:tr h="879711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sym typeface="Helvetica Neue"/>
                        </a:rPr>
                        <a:t>Setting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929292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929292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277812" indent="-277812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General setting</a:t>
                      </a:r>
                    </a:p>
                    <a:p>
                      <a:pPr marL="277812" indent="-277812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Edit profile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929292"/>
                      </a:solidFill>
                      <a:miter lim="400000"/>
                    </a:lnR>
                    <a:lnT w="12700">
                      <a:solidFill>
                        <a:srgbClr val="929292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1398426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sym typeface="Helvetica Neue"/>
                        </a:rPr>
                        <a:t>User profile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929292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277812" indent="-277812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User name</a:t>
                      </a:r>
                    </a:p>
                    <a:p>
                      <a:pPr marL="277812" indent="-277812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Level</a:t>
                      </a:r>
                    </a:p>
                    <a:p>
                      <a:pPr marL="277812" indent="-277812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Bio</a:t>
                      </a:r>
                    </a:p>
                    <a:p>
                      <a:pPr marL="277812" indent="-277812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Followed &amp; Followers</a:t>
                      </a:r>
                    </a:p>
                    <a:p>
                      <a:pPr marL="277812" indent="-277812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Liked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929292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2260246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sym typeface="Helvetica Neue"/>
                        </a:rPr>
                        <a:t>Activities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929292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929292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277812" indent="-277812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Users can check their past activities that a user have done on Foodbulous, like a diary</a:t>
                      </a:r>
                    </a:p>
                    <a:p>
                      <a:pPr marL="277812" indent="-277812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Wrote food reviews (for now)</a:t>
                      </a:r>
                    </a:p>
                    <a:p>
                      <a:pPr marL="277812" indent="-277812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In the future:</a:t>
                      </a:r>
                    </a:p>
                    <a:p>
                      <a:pPr lvl="1" marL="638968" indent="-194468" algn="l" defTabSz="914400">
                        <a:buSzPct val="145000"/>
                        <a:buChar char="•"/>
                        <a:defRPr sz="1400">
                          <a:solidFill>
                            <a:srgbClr val="5E5E5E"/>
                          </a:solidFill>
                          <a:sym typeface="Helvetica Neue"/>
                        </a:defRPr>
                      </a:pPr>
                      <a:r>
                        <a:t>Liked/saved others’ food reviews</a:t>
                      </a:r>
                    </a:p>
                    <a:p>
                      <a:pPr lvl="1" marL="638968" indent="-194468" algn="l" defTabSz="914400">
                        <a:buSzPct val="145000"/>
                        <a:buChar char="•"/>
                        <a:defRPr sz="1400">
                          <a:solidFill>
                            <a:srgbClr val="5E5E5E"/>
                          </a:solidFill>
                          <a:sym typeface="Helvetica Neue"/>
                        </a:defRPr>
                      </a:pPr>
                      <a:r>
                        <a:t>Marked restaurants</a:t>
                      </a:r>
                    </a:p>
                    <a:p>
                      <a:pPr lvl="1" marL="638968" indent="-194468" algn="l" defTabSz="914400">
                        <a:buSzPct val="145000"/>
                        <a:buChar char="•"/>
                        <a:defRPr sz="1400">
                          <a:solidFill>
                            <a:srgbClr val="5E5E5E"/>
                          </a:solidFill>
                          <a:sym typeface="Helvetica Neue"/>
                        </a:defRPr>
                      </a:pPr>
                      <a:r>
                        <a:t>……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929292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929292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  <p:sp>
        <p:nvSpPr>
          <p:cNvPr id="123" name="5. Personal homepage - Landing"/>
          <p:cNvSpPr txBox="1"/>
          <p:nvPr/>
        </p:nvSpPr>
        <p:spPr>
          <a:xfrm>
            <a:off x="6075584" y="749347"/>
            <a:ext cx="4429076" cy="4363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/>
            </a:lvl1pPr>
          </a:lstStyle>
          <a:p>
            <a:pPr/>
            <a:r>
              <a:t>5. Personal homepage - Landing</a:t>
            </a:r>
          </a:p>
        </p:txBody>
      </p:sp>
      <p:grpSp>
        <p:nvGrpSpPr>
          <p:cNvPr id="126" name="群組"/>
          <p:cNvGrpSpPr/>
          <p:nvPr/>
        </p:nvGrpSpPr>
        <p:grpSpPr>
          <a:xfrm>
            <a:off x="4750074" y="2027306"/>
            <a:ext cx="1401231" cy="143714"/>
            <a:chOff x="0" y="0"/>
            <a:chExt cx="1401230" cy="143713"/>
          </a:xfrm>
        </p:grpSpPr>
        <p:sp>
          <p:nvSpPr>
            <p:cNvPr id="124" name="線條"/>
            <p:cNvSpPr/>
            <p:nvPr/>
          </p:nvSpPr>
          <p:spPr>
            <a:xfrm>
              <a:off x="26289" y="71856"/>
              <a:ext cx="1374942" cy="1"/>
            </a:xfrm>
            <a:prstGeom prst="line">
              <a:avLst/>
            </a:prstGeom>
            <a:noFill/>
            <a:ln w="12700" cap="flat">
              <a:solidFill>
                <a:srgbClr val="92929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125" name="圓形"/>
            <p:cNvSpPr/>
            <p:nvPr/>
          </p:nvSpPr>
          <p:spPr>
            <a:xfrm>
              <a:off x="0" y="0"/>
              <a:ext cx="143714" cy="143714"/>
            </a:xfrm>
            <a:prstGeom prst="ellipse">
              <a:avLst/>
            </a:prstGeom>
            <a:solidFill>
              <a:schemeClr val="accent4">
                <a:hueOff val="-1081314"/>
                <a:satOff val="4338"/>
                <a:lumOff val="-8931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</p:grpSp>
      <p:sp>
        <p:nvSpPr>
          <p:cNvPr id="127" name="矩形"/>
          <p:cNvSpPr/>
          <p:nvPr/>
        </p:nvSpPr>
        <p:spPr>
          <a:xfrm>
            <a:off x="1503255" y="2388353"/>
            <a:ext cx="3170916" cy="1339577"/>
          </a:xfrm>
          <a:prstGeom prst="rect">
            <a:avLst/>
          </a:prstGeom>
          <a:ln w="12700">
            <a:solidFill>
              <a:schemeClr val="accent4">
                <a:hueOff val="-1081314"/>
                <a:satOff val="4338"/>
                <a:lumOff val="-893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grpSp>
        <p:nvGrpSpPr>
          <p:cNvPr id="130" name="群組"/>
          <p:cNvGrpSpPr/>
          <p:nvPr/>
        </p:nvGrpSpPr>
        <p:grpSpPr>
          <a:xfrm>
            <a:off x="4605478" y="3217443"/>
            <a:ext cx="1545827" cy="143714"/>
            <a:chOff x="0" y="0"/>
            <a:chExt cx="1545825" cy="143713"/>
          </a:xfrm>
        </p:grpSpPr>
        <p:sp>
          <p:nvSpPr>
            <p:cNvPr id="128" name="線條"/>
            <p:cNvSpPr/>
            <p:nvPr/>
          </p:nvSpPr>
          <p:spPr>
            <a:xfrm>
              <a:off x="76887" y="71856"/>
              <a:ext cx="1468939" cy="1"/>
            </a:xfrm>
            <a:prstGeom prst="line">
              <a:avLst/>
            </a:prstGeom>
            <a:noFill/>
            <a:ln w="12700" cap="flat">
              <a:solidFill>
                <a:srgbClr val="92929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129" name="圓形"/>
            <p:cNvSpPr/>
            <p:nvPr/>
          </p:nvSpPr>
          <p:spPr>
            <a:xfrm>
              <a:off x="0" y="0"/>
              <a:ext cx="143714" cy="143714"/>
            </a:xfrm>
            <a:prstGeom prst="ellipse">
              <a:avLst/>
            </a:prstGeom>
            <a:solidFill>
              <a:schemeClr val="accent4">
                <a:hueOff val="-1081314"/>
                <a:satOff val="4338"/>
                <a:lumOff val="-8931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</p:grpSp>
      <p:sp>
        <p:nvSpPr>
          <p:cNvPr id="131" name="矩形"/>
          <p:cNvSpPr/>
          <p:nvPr/>
        </p:nvSpPr>
        <p:spPr>
          <a:xfrm>
            <a:off x="1503255" y="3908724"/>
            <a:ext cx="3170916" cy="3383952"/>
          </a:xfrm>
          <a:prstGeom prst="rect">
            <a:avLst/>
          </a:prstGeom>
          <a:ln w="12700">
            <a:solidFill>
              <a:schemeClr val="accent4">
                <a:hueOff val="-1081314"/>
                <a:satOff val="4338"/>
                <a:lumOff val="-893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grpSp>
        <p:nvGrpSpPr>
          <p:cNvPr id="134" name="群組"/>
          <p:cNvGrpSpPr/>
          <p:nvPr/>
        </p:nvGrpSpPr>
        <p:grpSpPr>
          <a:xfrm>
            <a:off x="4605478" y="5079584"/>
            <a:ext cx="1545827" cy="143715"/>
            <a:chOff x="0" y="0"/>
            <a:chExt cx="1545825" cy="143713"/>
          </a:xfrm>
        </p:grpSpPr>
        <p:sp>
          <p:nvSpPr>
            <p:cNvPr id="132" name="線條"/>
            <p:cNvSpPr/>
            <p:nvPr/>
          </p:nvSpPr>
          <p:spPr>
            <a:xfrm>
              <a:off x="76887" y="71856"/>
              <a:ext cx="1468939" cy="1"/>
            </a:xfrm>
            <a:prstGeom prst="line">
              <a:avLst/>
            </a:prstGeom>
            <a:noFill/>
            <a:ln w="12700" cap="flat">
              <a:solidFill>
                <a:srgbClr val="92929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133" name="圓形"/>
            <p:cNvSpPr/>
            <p:nvPr/>
          </p:nvSpPr>
          <p:spPr>
            <a:xfrm>
              <a:off x="0" y="0"/>
              <a:ext cx="143714" cy="143714"/>
            </a:xfrm>
            <a:prstGeom prst="ellipse">
              <a:avLst/>
            </a:prstGeom>
            <a:solidFill>
              <a:schemeClr val="accent4">
                <a:hueOff val="-1081314"/>
                <a:satOff val="4338"/>
                <a:lumOff val="-8931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5. Personal homepage - My saved…"/>
          <p:cNvSpPr txBox="1"/>
          <p:nvPr/>
        </p:nvSpPr>
        <p:spPr>
          <a:xfrm>
            <a:off x="6137949" y="656767"/>
            <a:ext cx="4698697" cy="7792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200"/>
            </a:pPr>
            <a:r>
              <a:t>5. Personal homepage - My saved</a:t>
            </a:r>
          </a:p>
          <a:p>
            <a:pPr>
              <a:defRPr sz="2200"/>
            </a:pPr>
            <a:r>
              <a:t>Food reviews</a:t>
            </a:r>
          </a:p>
        </p:txBody>
      </p:sp>
      <p:grpSp>
        <p:nvGrpSpPr>
          <p:cNvPr id="139" name="群組"/>
          <p:cNvGrpSpPr/>
          <p:nvPr/>
        </p:nvGrpSpPr>
        <p:grpSpPr>
          <a:xfrm>
            <a:off x="719385" y="698500"/>
            <a:ext cx="4738656" cy="8356600"/>
            <a:chOff x="0" y="0"/>
            <a:chExt cx="4738654" cy="8356600"/>
          </a:xfrm>
        </p:grpSpPr>
        <p:pic>
          <p:nvPicPr>
            <p:cNvPr id="137" name="影像" descr="影像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565770" y="982606"/>
              <a:ext cx="3607115" cy="639138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38" name="群組" descr="群組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4738655" cy="83566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143" name="群組"/>
          <p:cNvGrpSpPr/>
          <p:nvPr/>
        </p:nvGrpSpPr>
        <p:grpSpPr>
          <a:xfrm>
            <a:off x="2368399" y="2002358"/>
            <a:ext cx="3782608" cy="526512"/>
            <a:chOff x="0" y="0"/>
            <a:chExt cx="3782607" cy="526510"/>
          </a:xfrm>
        </p:grpSpPr>
        <p:sp>
          <p:nvSpPr>
            <p:cNvPr id="140" name="線條"/>
            <p:cNvSpPr/>
            <p:nvPr/>
          </p:nvSpPr>
          <p:spPr>
            <a:xfrm>
              <a:off x="0" y="526510"/>
              <a:ext cx="3076119" cy="1"/>
            </a:xfrm>
            <a:prstGeom prst="line">
              <a:avLst/>
            </a:prstGeom>
            <a:noFill/>
            <a:ln w="12700" cap="flat">
              <a:solidFill>
                <a:srgbClr val="92929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141" name="線條"/>
            <p:cNvSpPr/>
            <p:nvPr/>
          </p:nvSpPr>
          <p:spPr>
            <a:xfrm flipV="1">
              <a:off x="3078993" y="0"/>
              <a:ext cx="1" cy="526511"/>
            </a:xfrm>
            <a:prstGeom prst="line">
              <a:avLst/>
            </a:prstGeom>
            <a:noFill/>
            <a:ln w="12700" cap="flat">
              <a:solidFill>
                <a:srgbClr val="92929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142" name="線條"/>
            <p:cNvSpPr/>
            <p:nvPr/>
          </p:nvSpPr>
          <p:spPr>
            <a:xfrm>
              <a:off x="3078993" y="8960"/>
              <a:ext cx="703615" cy="1"/>
            </a:xfrm>
            <a:prstGeom prst="line">
              <a:avLst/>
            </a:prstGeom>
            <a:noFill/>
            <a:ln w="12700" cap="flat">
              <a:solidFill>
                <a:srgbClr val="92929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</p:grpSp>
      <p:sp>
        <p:nvSpPr>
          <p:cNvPr id="144" name="圓形"/>
          <p:cNvSpPr/>
          <p:nvPr/>
        </p:nvSpPr>
        <p:spPr>
          <a:xfrm>
            <a:off x="2222542" y="2439537"/>
            <a:ext cx="143715" cy="143715"/>
          </a:xfrm>
          <a:prstGeom prst="ellipse">
            <a:avLst/>
          </a:pr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45" name="矩形"/>
          <p:cNvSpPr/>
          <p:nvPr/>
        </p:nvSpPr>
        <p:spPr>
          <a:xfrm>
            <a:off x="1486322" y="3050715"/>
            <a:ext cx="919907" cy="904789"/>
          </a:xfrm>
          <a:prstGeom prst="rect">
            <a:avLst/>
          </a:prstGeom>
          <a:ln w="12700">
            <a:solidFill>
              <a:schemeClr val="accent4">
                <a:hueOff val="-1081314"/>
                <a:satOff val="4338"/>
                <a:lumOff val="-893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grpSp>
        <p:nvGrpSpPr>
          <p:cNvPr id="149" name="群組"/>
          <p:cNvGrpSpPr/>
          <p:nvPr/>
        </p:nvGrpSpPr>
        <p:grpSpPr>
          <a:xfrm>
            <a:off x="2414721" y="2738958"/>
            <a:ext cx="3736286" cy="526512"/>
            <a:chOff x="0" y="0"/>
            <a:chExt cx="3736285" cy="526510"/>
          </a:xfrm>
        </p:grpSpPr>
        <p:sp>
          <p:nvSpPr>
            <p:cNvPr id="146" name="線條"/>
            <p:cNvSpPr/>
            <p:nvPr/>
          </p:nvSpPr>
          <p:spPr>
            <a:xfrm>
              <a:off x="0" y="526510"/>
              <a:ext cx="3038449" cy="1"/>
            </a:xfrm>
            <a:prstGeom prst="line">
              <a:avLst/>
            </a:prstGeom>
            <a:noFill/>
            <a:ln w="12700" cap="flat">
              <a:solidFill>
                <a:srgbClr val="92929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147" name="線條"/>
            <p:cNvSpPr/>
            <p:nvPr/>
          </p:nvSpPr>
          <p:spPr>
            <a:xfrm flipV="1">
              <a:off x="3041287" y="0"/>
              <a:ext cx="1" cy="526511"/>
            </a:xfrm>
            <a:prstGeom prst="line">
              <a:avLst/>
            </a:prstGeom>
            <a:noFill/>
            <a:ln w="12700" cap="flat">
              <a:solidFill>
                <a:srgbClr val="92929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148" name="線條"/>
            <p:cNvSpPr/>
            <p:nvPr/>
          </p:nvSpPr>
          <p:spPr>
            <a:xfrm>
              <a:off x="3041287" y="8960"/>
              <a:ext cx="694999" cy="1"/>
            </a:xfrm>
            <a:prstGeom prst="line">
              <a:avLst/>
            </a:prstGeom>
            <a:noFill/>
            <a:ln w="12700" cap="flat">
              <a:solidFill>
                <a:srgbClr val="92929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</p:grpSp>
      <p:sp>
        <p:nvSpPr>
          <p:cNvPr id="150" name="圓形"/>
          <p:cNvSpPr/>
          <p:nvPr/>
        </p:nvSpPr>
        <p:spPr>
          <a:xfrm>
            <a:off x="2336842" y="3179343"/>
            <a:ext cx="143715" cy="143714"/>
          </a:xfrm>
          <a:prstGeom prst="ellipse">
            <a:avLst/>
          </a:pr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51" name="矩形"/>
          <p:cNvSpPr/>
          <p:nvPr/>
        </p:nvSpPr>
        <p:spPr>
          <a:xfrm>
            <a:off x="2510788" y="5616115"/>
            <a:ext cx="2254069" cy="395664"/>
          </a:xfrm>
          <a:prstGeom prst="rect">
            <a:avLst/>
          </a:prstGeom>
          <a:ln w="12700">
            <a:solidFill>
              <a:schemeClr val="accent4">
                <a:hueOff val="-1081314"/>
                <a:satOff val="4338"/>
                <a:lumOff val="-893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grpSp>
        <p:nvGrpSpPr>
          <p:cNvPr id="155" name="群組"/>
          <p:cNvGrpSpPr/>
          <p:nvPr/>
        </p:nvGrpSpPr>
        <p:grpSpPr>
          <a:xfrm>
            <a:off x="4793854" y="3665996"/>
            <a:ext cx="1336648" cy="2197960"/>
            <a:chOff x="0" y="32534"/>
            <a:chExt cx="1336646" cy="2197959"/>
          </a:xfrm>
        </p:grpSpPr>
        <p:sp>
          <p:nvSpPr>
            <p:cNvPr id="152" name="線條"/>
            <p:cNvSpPr/>
            <p:nvPr/>
          </p:nvSpPr>
          <p:spPr>
            <a:xfrm>
              <a:off x="0" y="2230492"/>
              <a:ext cx="1086998" cy="1"/>
            </a:xfrm>
            <a:prstGeom prst="line">
              <a:avLst/>
            </a:prstGeom>
            <a:noFill/>
            <a:ln w="12700" cap="flat">
              <a:solidFill>
                <a:srgbClr val="92929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153" name="線條"/>
            <p:cNvSpPr/>
            <p:nvPr/>
          </p:nvSpPr>
          <p:spPr>
            <a:xfrm flipV="1">
              <a:off x="1088013" y="32534"/>
              <a:ext cx="1" cy="2197960"/>
            </a:xfrm>
            <a:prstGeom prst="line">
              <a:avLst/>
            </a:prstGeom>
            <a:noFill/>
            <a:ln w="12700" cap="flat">
              <a:solidFill>
                <a:srgbClr val="92929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154" name="線條"/>
            <p:cNvSpPr/>
            <p:nvPr/>
          </p:nvSpPr>
          <p:spPr>
            <a:xfrm>
              <a:off x="1090792" y="37958"/>
              <a:ext cx="245855" cy="1"/>
            </a:xfrm>
            <a:prstGeom prst="line">
              <a:avLst/>
            </a:prstGeom>
            <a:noFill/>
            <a:ln w="12700" cap="flat">
              <a:solidFill>
                <a:srgbClr val="92929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</p:grpSp>
      <p:sp>
        <p:nvSpPr>
          <p:cNvPr id="156" name="圓形"/>
          <p:cNvSpPr/>
          <p:nvPr/>
        </p:nvSpPr>
        <p:spPr>
          <a:xfrm>
            <a:off x="4775242" y="5767490"/>
            <a:ext cx="143715" cy="143715"/>
          </a:xfrm>
          <a:prstGeom prst="ellipse">
            <a:avLst/>
          </a:pr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57" name="矩形"/>
          <p:cNvSpPr/>
          <p:nvPr/>
        </p:nvSpPr>
        <p:spPr>
          <a:xfrm>
            <a:off x="1488769" y="3979880"/>
            <a:ext cx="3333304" cy="1129816"/>
          </a:xfrm>
          <a:prstGeom prst="rect">
            <a:avLst/>
          </a:prstGeom>
          <a:ln w="12700">
            <a:solidFill>
              <a:schemeClr val="accent4">
                <a:hueOff val="-1081314"/>
                <a:satOff val="4338"/>
                <a:lumOff val="-893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grpSp>
        <p:nvGrpSpPr>
          <p:cNvPr id="161" name="群組"/>
          <p:cNvGrpSpPr/>
          <p:nvPr/>
        </p:nvGrpSpPr>
        <p:grpSpPr>
          <a:xfrm>
            <a:off x="4859490" y="4530265"/>
            <a:ext cx="1336648" cy="436887"/>
            <a:chOff x="0" y="0"/>
            <a:chExt cx="1336647" cy="436885"/>
          </a:xfrm>
        </p:grpSpPr>
        <p:sp>
          <p:nvSpPr>
            <p:cNvPr id="158" name="線條"/>
            <p:cNvSpPr/>
            <p:nvPr/>
          </p:nvSpPr>
          <p:spPr>
            <a:xfrm>
              <a:off x="0" y="1533"/>
              <a:ext cx="675877" cy="1"/>
            </a:xfrm>
            <a:prstGeom prst="line">
              <a:avLst/>
            </a:prstGeom>
            <a:noFill/>
            <a:ln w="12700" cap="flat">
              <a:solidFill>
                <a:srgbClr val="92929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159" name="線條"/>
            <p:cNvSpPr/>
            <p:nvPr/>
          </p:nvSpPr>
          <p:spPr>
            <a:xfrm flipV="1">
              <a:off x="679366" y="0"/>
              <a:ext cx="1" cy="436886"/>
            </a:xfrm>
            <a:prstGeom prst="line">
              <a:avLst/>
            </a:prstGeom>
            <a:noFill/>
            <a:ln w="12700" cap="flat">
              <a:solidFill>
                <a:srgbClr val="92929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160" name="線條"/>
            <p:cNvSpPr/>
            <p:nvPr/>
          </p:nvSpPr>
          <p:spPr>
            <a:xfrm>
              <a:off x="673796" y="435995"/>
              <a:ext cx="662852" cy="1"/>
            </a:xfrm>
            <a:prstGeom prst="line">
              <a:avLst/>
            </a:prstGeom>
            <a:noFill/>
            <a:ln w="12700" cap="flat">
              <a:solidFill>
                <a:srgbClr val="92929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</p:grpSp>
      <p:sp>
        <p:nvSpPr>
          <p:cNvPr id="162" name="圓形"/>
          <p:cNvSpPr/>
          <p:nvPr/>
        </p:nvSpPr>
        <p:spPr>
          <a:xfrm>
            <a:off x="4800642" y="4472931"/>
            <a:ext cx="143715" cy="143714"/>
          </a:xfrm>
          <a:prstGeom prst="ellipse">
            <a:avLst/>
          </a:pr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grpSp>
        <p:nvGrpSpPr>
          <p:cNvPr id="166" name="群組"/>
          <p:cNvGrpSpPr/>
          <p:nvPr/>
        </p:nvGrpSpPr>
        <p:grpSpPr>
          <a:xfrm>
            <a:off x="4859490" y="6181147"/>
            <a:ext cx="1336648" cy="526512"/>
            <a:chOff x="0" y="0"/>
            <a:chExt cx="1336646" cy="526510"/>
          </a:xfrm>
        </p:grpSpPr>
        <p:sp>
          <p:nvSpPr>
            <p:cNvPr id="163" name="線條"/>
            <p:cNvSpPr/>
            <p:nvPr/>
          </p:nvSpPr>
          <p:spPr>
            <a:xfrm>
              <a:off x="0" y="1848"/>
              <a:ext cx="675877" cy="1"/>
            </a:xfrm>
            <a:prstGeom prst="line">
              <a:avLst/>
            </a:prstGeom>
            <a:noFill/>
            <a:ln w="12700" cap="flat">
              <a:solidFill>
                <a:srgbClr val="92929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164" name="線條"/>
            <p:cNvSpPr/>
            <p:nvPr/>
          </p:nvSpPr>
          <p:spPr>
            <a:xfrm flipV="1">
              <a:off x="679366" y="0"/>
              <a:ext cx="1" cy="526511"/>
            </a:xfrm>
            <a:prstGeom prst="line">
              <a:avLst/>
            </a:prstGeom>
            <a:noFill/>
            <a:ln w="12700" cap="flat">
              <a:solidFill>
                <a:srgbClr val="92929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165" name="線條"/>
            <p:cNvSpPr/>
            <p:nvPr/>
          </p:nvSpPr>
          <p:spPr>
            <a:xfrm>
              <a:off x="673796" y="525438"/>
              <a:ext cx="662851" cy="1"/>
            </a:xfrm>
            <a:prstGeom prst="line">
              <a:avLst/>
            </a:prstGeom>
            <a:noFill/>
            <a:ln w="12700" cap="flat">
              <a:solidFill>
                <a:srgbClr val="92929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</p:grpSp>
      <p:graphicFrame>
        <p:nvGraphicFramePr>
          <p:cNvPr id="167" name="表格"/>
          <p:cNvGraphicFramePr/>
          <p:nvPr/>
        </p:nvGraphicFramePr>
        <p:xfrm>
          <a:off x="6159500" y="1762630"/>
          <a:ext cx="5563245" cy="7213601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1568673"/>
                <a:gridCol w="3994571"/>
              </a:tblGrid>
              <a:tr h="77597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sym typeface="Helvetica Neue"/>
                        </a:rPr>
                        <a:t>Food reviews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929292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929292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277812" indent="-277812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Remind users that they are in the </a:t>
                      </a:r>
                      <a:r>
                        <a:rPr u="sng"/>
                        <a:t>food review</a:t>
                      </a:r>
                      <a:r>
                        <a:t> page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929292"/>
                      </a:solidFill>
                      <a:miter lim="400000"/>
                    </a:lnR>
                    <a:lnT w="12700">
                      <a:solidFill>
                        <a:srgbClr val="929292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497407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sym typeface="Helvetica Neue"/>
                        </a:rPr>
                        <a:t>Images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929292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277812" indent="-277812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The 1st photo that the user took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929292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1058246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sym typeface="Helvetica Neue"/>
                        </a:rPr>
                        <a:t>Food reviews excerpt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929292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277812" indent="-277812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The title of the post</a:t>
                      </a:r>
                    </a:p>
                    <a:p>
                      <a:pPr marL="277812" indent="-277812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The user’s reviews </a:t>
                      </a:r>
                    </a:p>
                    <a:p>
                      <a:pPr marL="277812" indent="-277812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Excerpt length: 30 words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929292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1604533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sym typeface="Helvetica Neue"/>
                        </a:rPr>
                        <a:t>Restaurant profile card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929292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222250" indent="-222250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The user’s attitude: like or dislike</a:t>
                      </a:r>
                    </a:p>
                    <a:p>
                      <a:pPr marL="222250" indent="-222250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The restaurant’s name</a:t>
                      </a:r>
                    </a:p>
                    <a:p>
                      <a:pPr marL="222250" indent="-222250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Total attitude</a:t>
                      </a:r>
                    </a:p>
                    <a:p>
                      <a:pPr marL="222250" indent="-222250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Price per person </a:t>
                      </a:r>
                    </a:p>
                    <a:p>
                      <a:pPr marL="222250" indent="-222250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Others’ reviews</a:t>
                      </a:r>
                    </a:p>
                    <a:p>
                      <a:pPr marL="222250" indent="-222250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Distance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929292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2025368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sym typeface="Helvetica Neue"/>
                        </a:rPr>
                        <a:t>Other functions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929292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222250" indent="-222250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Edit the food review if the user have changed his or her mind</a:t>
                      </a:r>
                    </a:p>
                    <a:p>
                      <a:pPr marL="222250" indent="-222250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Delete the food review if the user regret</a:t>
                      </a:r>
                    </a:p>
                    <a:p>
                      <a:pPr marL="222250" indent="-222250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color choose: </a:t>
                      </a:r>
                    </a:p>
                    <a:p>
                      <a:pPr lvl="1" marL="666750" indent="-222250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rPr>
                          <a:solidFill>
                            <a:schemeClr val="accent4">
                              <a:hueOff val="-1081314"/>
                              <a:satOff val="4338"/>
                              <a:lumOff val="-8931"/>
                            </a:schemeClr>
                          </a:solidFill>
                        </a:rPr>
                        <a:t>Yellow</a:t>
                      </a:r>
                      <a:r>
                        <a:t> for “edit”</a:t>
                      </a:r>
                    </a:p>
                    <a:p>
                      <a:pPr lvl="1" marL="666750" indent="-222250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rPr>
                          <a:solidFill>
                            <a:srgbClr val="929292"/>
                          </a:solidFill>
                        </a:rPr>
                        <a:t>Gray</a:t>
                      </a:r>
                      <a:r>
                        <a:t> for “delete”</a:t>
                      </a:r>
                    </a:p>
                    <a:p>
                      <a:pPr lvl="1" marL="666750" indent="-222250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encourage users to edit rather than delete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929292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118331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sym typeface="Helvetica Neue"/>
                        </a:rPr>
                        <a:t>Future functions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929292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929292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222250" indent="-222250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Filter</a:t>
                      </a:r>
                    </a:p>
                    <a:p>
                      <a:pPr marL="222250" indent="-222250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More preference</a:t>
                      </a:r>
                    </a:p>
                    <a:p>
                      <a:pPr marL="222250" indent="-222250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Users can filter out can find their food reviews more conveniently.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929292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929292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  <p:sp>
        <p:nvSpPr>
          <p:cNvPr id="168" name="圓形"/>
          <p:cNvSpPr/>
          <p:nvPr/>
        </p:nvSpPr>
        <p:spPr>
          <a:xfrm>
            <a:off x="4775242" y="6097690"/>
            <a:ext cx="143715" cy="143715"/>
          </a:xfrm>
          <a:prstGeom prst="ellipse">
            <a:avLst/>
          </a:pr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0" name="表格"/>
          <p:cNvGraphicFramePr/>
          <p:nvPr/>
        </p:nvGraphicFramePr>
        <p:xfrm>
          <a:off x="6159500" y="1762630"/>
          <a:ext cx="5563245" cy="7213601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1568673"/>
                <a:gridCol w="3994571"/>
              </a:tblGrid>
              <a:tr h="622136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sym typeface="Helvetica Neue"/>
                        </a:rPr>
                        <a:t>Food list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929292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929292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243085" indent="-243085" algn="l" defTabSz="914400">
                        <a:buSzPct val="145000"/>
                        <a:buChar char="•"/>
                        <a:defRPr sz="1400">
                          <a:sym typeface="Helvetica Neue"/>
                        </a:defRPr>
                      </a:pPr>
                      <a:r>
                        <a:t>Remind users that they are in the </a:t>
                      </a:r>
                      <a:r>
                        <a:rPr u="sng"/>
                        <a:t>food list</a:t>
                      </a:r>
                      <a:r>
                        <a:t> page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929292"/>
                      </a:solidFill>
                      <a:miter lim="400000"/>
                    </a:lnR>
                    <a:lnT w="12700">
                      <a:solidFill>
                        <a:srgbClr val="929292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791779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sym typeface="Helvetica Neue"/>
                        </a:rPr>
                        <a:t>Created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929292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243085" indent="-243085" algn="l" defTabSz="914400">
                        <a:buSzPct val="145000"/>
                        <a:buChar char="•"/>
                        <a:defRPr sz="1400">
                          <a:sym typeface="Helvetica Neue"/>
                        </a:defRPr>
                      </a:pPr>
                      <a:r>
                        <a:t>The food lists that users own</a:t>
                      </a:r>
                    </a:p>
                    <a:p>
                      <a:pPr marL="243085" indent="-243085" algn="l" defTabSz="914400">
                        <a:buSzPct val="145000"/>
                        <a:buChar char="•"/>
                        <a:defRPr sz="1400">
                          <a:sym typeface="Helvetica Neue"/>
                        </a:defRPr>
                      </a:pPr>
                      <a:r>
                        <a:t>Either created by the system or by users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929292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159560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sym typeface="Helvetica Neue"/>
                        </a:rPr>
                        <a:t>Default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929292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243085" indent="-243085" algn="l" defTabSz="914400">
                        <a:buSzPct val="145000"/>
                        <a:buChar char="•"/>
                        <a:defRPr sz="1400">
                          <a:sym typeface="Helvetica Neue"/>
                        </a:defRPr>
                      </a:pPr>
                      <a:r>
                        <a:t>Created by system</a:t>
                      </a:r>
                    </a:p>
                    <a:p>
                      <a:pPr marL="243085" indent="-243085" algn="l" defTabSz="914400">
                        <a:buSzPct val="145000"/>
                        <a:buChar char="•"/>
                        <a:defRPr sz="1400">
                          <a:sym typeface="Helvetica Neue"/>
                        </a:defRPr>
                      </a:pPr>
                      <a:r>
                        <a:t>Once a food review is saved by the user, it will be automatically stored in here</a:t>
                      </a:r>
                    </a:p>
                    <a:p>
                      <a:pPr marL="243085" indent="-243085" algn="l" defTabSz="914400">
                        <a:buSzPct val="145000"/>
                        <a:buChar char="•"/>
                        <a:defRPr sz="1400">
                          <a:sym typeface="Helvetica Neue"/>
                        </a:defRPr>
                      </a:pPr>
                      <a:r>
                        <a:t>It would help the users who are in busy and just want to save a food review and check it in the future.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929292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1188803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sym typeface="Helvetica Neue"/>
                        </a:rPr>
                        <a:t>Created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929292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194468" indent="-194468" algn="l" defTabSz="914400">
                        <a:buSzPct val="145000"/>
                        <a:buChar char="•"/>
                        <a:defRPr sz="1400">
                          <a:sym typeface="Helvetica Neue"/>
                        </a:defRPr>
                      </a:pPr>
                      <a:r>
                        <a:t>Created by users, more personalized</a:t>
                      </a:r>
                    </a:p>
                    <a:p>
                      <a:pPr marL="194468" indent="-194468" algn="l" defTabSz="914400">
                        <a:buSzPct val="145000"/>
                        <a:buChar char="•"/>
                        <a:defRPr sz="1400">
                          <a:sym typeface="Helvetica Neue"/>
                        </a:defRPr>
                      </a:pPr>
                      <a:r>
                        <a:t>The user could create food lists with different themes, and collect food reviews (their own or others) in each list.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929292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104686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sym typeface="Helvetica Neue"/>
                        </a:rPr>
                        <a:t>Saved others 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929292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194468" indent="-194468" algn="l" defTabSz="914400">
                        <a:buSzPct val="145000"/>
                        <a:buChar char="•"/>
                        <a:defRPr sz="1400">
                          <a:sym typeface="Helvetica Neue"/>
                        </a:defRPr>
                      </a:pPr>
                      <a:r>
                        <a:t>Created by others and saved by the users</a:t>
                      </a:r>
                    </a:p>
                    <a:p>
                      <a:pPr marL="194468" indent="-194468" algn="l" defTabSz="914400">
                        <a:buSzPct val="145000"/>
                        <a:buChar char="•"/>
                        <a:defRPr sz="1400">
                          <a:sym typeface="Helvetica Neue"/>
                        </a:defRPr>
                      </a:pPr>
                      <a:r>
                        <a:t>Because they are friends or they have the same taste, so the food reviews are more reliable and meaningful.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929292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89056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sym typeface="Helvetica Neue"/>
                        </a:rPr>
                        <a:t>Preview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929292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194468" indent="-194468" algn="l" defTabSz="914400">
                        <a:buSzPct val="145000"/>
                        <a:buChar char="•"/>
                        <a:defRPr sz="1400">
                          <a:sym typeface="Helvetica Neue"/>
                        </a:defRPr>
                      </a:pPr>
                      <a:r>
                        <a:t>The selected photos</a:t>
                      </a:r>
                    </a:p>
                    <a:p>
                      <a:pPr marL="194468" indent="-194468" algn="l" defTabSz="914400">
                        <a:buSzPct val="145000"/>
                        <a:buChar char="•"/>
                        <a:defRPr sz="1400">
                          <a:sym typeface="Helvetica Neue"/>
                        </a:defRPr>
                      </a:pPr>
                      <a:r>
                        <a:t>The number of restaurants that mentioned in the food list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929292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840163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>
                          <a:sym typeface="Helvetica Neue"/>
                        </a:rPr>
                        <a:t>Other functions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929292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929292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194468" indent="-194468" algn="l" defTabSz="914400">
                        <a:buSzPct val="145000"/>
                        <a:buChar char="•"/>
                        <a:defRPr sz="1400">
                          <a:sym typeface="Helvetica Neue"/>
                        </a:defRPr>
                      </a:pPr>
                      <a:r>
                        <a:t>See how many people save the food list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929292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929292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  <p:sp>
        <p:nvSpPr>
          <p:cNvPr id="171" name="5. Personal homepage - My saved…"/>
          <p:cNvSpPr txBox="1"/>
          <p:nvPr/>
        </p:nvSpPr>
        <p:spPr>
          <a:xfrm>
            <a:off x="6137949" y="656767"/>
            <a:ext cx="4698697" cy="7792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200"/>
            </a:pPr>
            <a:r>
              <a:t>5. Personal homepage - My saved</a:t>
            </a:r>
          </a:p>
          <a:p>
            <a:pPr>
              <a:defRPr sz="2200"/>
            </a:pPr>
            <a:r>
              <a:t>Food list</a:t>
            </a:r>
          </a:p>
        </p:txBody>
      </p:sp>
      <p:grpSp>
        <p:nvGrpSpPr>
          <p:cNvPr id="174" name="群組"/>
          <p:cNvGrpSpPr/>
          <p:nvPr/>
        </p:nvGrpSpPr>
        <p:grpSpPr>
          <a:xfrm>
            <a:off x="719385" y="698500"/>
            <a:ext cx="4738656" cy="8356600"/>
            <a:chOff x="0" y="0"/>
            <a:chExt cx="4738654" cy="8356600"/>
          </a:xfrm>
        </p:grpSpPr>
        <p:pic>
          <p:nvPicPr>
            <p:cNvPr id="172" name="群組" descr="群組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4738655" cy="83566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73" name="我的收藏-食单.PNG" descr="我的收藏-食单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649146" y="1120200"/>
              <a:ext cx="3479728" cy="618618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75" name="圓形"/>
          <p:cNvSpPr/>
          <p:nvPr/>
        </p:nvSpPr>
        <p:spPr>
          <a:xfrm>
            <a:off x="3304122" y="2579396"/>
            <a:ext cx="143715" cy="143715"/>
          </a:xfrm>
          <a:prstGeom prst="ellipse">
            <a:avLst/>
          </a:pr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grpSp>
        <p:nvGrpSpPr>
          <p:cNvPr id="179" name="群組"/>
          <p:cNvGrpSpPr/>
          <p:nvPr/>
        </p:nvGrpSpPr>
        <p:grpSpPr>
          <a:xfrm>
            <a:off x="3449979" y="2124742"/>
            <a:ext cx="2701028" cy="540479"/>
            <a:chOff x="0" y="0"/>
            <a:chExt cx="2701027" cy="540477"/>
          </a:xfrm>
        </p:grpSpPr>
        <p:sp>
          <p:nvSpPr>
            <p:cNvPr id="176" name="線條"/>
            <p:cNvSpPr/>
            <p:nvPr/>
          </p:nvSpPr>
          <p:spPr>
            <a:xfrm>
              <a:off x="0" y="540477"/>
              <a:ext cx="2196549" cy="1"/>
            </a:xfrm>
            <a:prstGeom prst="line">
              <a:avLst/>
            </a:prstGeom>
            <a:noFill/>
            <a:ln w="12700" cap="flat">
              <a:solidFill>
                <a:srgbClr val="92929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177" name="線條"/>
            <p:cNvSpPr/>
            <p:nvPr/>
          </p:nvSpPr>
          <p:spPr>
            <a:xfrm flipV="1">
              <a:off x="2198601" y="0"/>
              <a:ext cx="1" cy="540478"/>
            </a:xfrm>
            <a:prstGeom prst="line">
              <a:avLst/>
            </a:prstGeom>
            <a:noFill/>
            <a:ln w="12700" cap="flat">
              <a:solidFill>
                <a:srgbClr val="92929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178" name="線條"/>
            <p:cNvSpPr/>
            <p:nvPr/>
          </p:nvSpPr>
          <p:spPr>
            <a:xfrm>
              <a:off x="2198601" y="9197"/>
              <a:ext cx="502427" cy="1"/>
            </a:xfrm>
            <a:prstGeom prst="line">
              <a:avLst/>
            </a:prstGeom>
            <a:noFill/>
            <a:ln w="12700" cap="flat">
              <a:solidFill>
                <a:srgbClr val="92929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</p:grpSp>
      <p:sp>
        <p:nvSpPr>
          <p:cNvPr id="180" name="圓形"/>
          <p:cNvSpPr/>
          <p:nvPr/>
        </p:nvSpPr>
        <p:spPr>
          <a:xfrm>
            <a:off x="2471536" y="2943006"/>
            <a:ext cx="143715" cy="143715"/>
          </a:xfrm>
          <a:prstGeom prst="ellipse">
            <a:avLst/>
          </a:pr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81" name="線條"/>
          <p:cNvSpPr/>
          <p:nvPr/>
        </p:nvSpPr>
        <p:spPr>
          <a:xfrm>
            <a:off x="2618907" y="3014863"/>
            <a:ext cx="3534885" cy="1"/>
          </a:xfrm>
          <a:prstGeom prst="line">
            <a:avLst/>
          </a:prstGeom>
          <a:ln w="12700">
            <a:solidFill>
              <a:srgbClr val="929292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82" name="矩形"/>
          <p:cNvSpPr/>
          <p:nvPr/>
        </p:nvSpPr>
        <p:spPr>
          <a:xfrm>
            <a:off x="1503255" y="3184824"/>
            <a:ext cx="3170916" cy="1166916"/>
          </a:xfrm>
          <a:prstGeom prst="rect">
            <a:avLst/>
          </a:prstGeom>
          <a:ln w="12700">
            <a:solidFill>
              <a:schemeClr val="accent4">
                <a:hueOff val="-1081314"/>
                <a:satOff val="4338"/>
                <a:lumOff val="-893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83" name="圓形"/>
          <p:cNvSpPr/>
          <p:nvPr/>
        </p:nvSpPr>
        <p:spPr>
          <a:xfrm>
            <a:off x="4661272" y="3696425"/>
            <a:ext cx="143714" cy="143714"/>
          </a:xfrm>
          <a:prstGeom prst="ellipse">
            <a:avLst/>
          </a:pr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84" name="線條"/>
          <p:cNvSpPr/>
          <p:nvPr/>
        </p:nvSpPr>
        <p:spPr>
          <a:xfrm>
            <a:off x="4808642" y="3768282"/>
            <a:ext cx="1337241" cy="1"/>
          </a:xfrm>
          <a:prstGeom prst="line">
            <a:avLst/>
          </a:prstGeom>
          <a:ln w="12700">
            <a:solidFill>
              <a:srgbClr val="929292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85" name="矩形"/>
          <p:cNvSpPr/>
          <p:nvPr/>
        </p:nvSpPr>
        <p:spPr>
          <a:xfrm>
            <a:off x="1503255" y="4456193"/>
            <a:ext cx="3170916" cy="1166916"/>
          </a:xfrm>
          <a:prstGeom prst="rect">
            <a:avLst/>
          </a:prstGeom>
          <a:ln w="12700">
            <a:solidFill>
              <a:schemeClr val="accent4">
                <a:hueOff val="-1081314"/>
                <a:satOff val="4338"/>
                <a:lumOff val="-893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86" name="圓形"/>
          <p:cNvSpPr/>
          <p:nvPr/>
        </p:nvSpPr>
        <p:spPr>
          <a:xfrm>
            <a:off x="4671457" y="5139652"/>
            <a:ext cx="143715" cy="143715"/>
          </a:xfrm>
          <a:prstGeom prst="ellipse">
            <a:avLst/>
          </a:pr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87" name="線條"/>
          <p:cNvSpPr/>
          <p:nvPr/>
        </p:nvSpPr>
        <p:spPr>
          <a:xfrm>
            <a:off x="4808642" y="5211509"/>
            <a:ext cx="1337241" cy="1"/>
          </a:xfrm>
          <a:prstGeom prst="line">
            <a:avLst/>
          </a:prstGeom>
          <a:ln w="12700">
            <a:solidFill>
              <a:srgbClr val="929292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88" name="矩形"/>
          <p:cNvSpPr/>
          <p:nvPr/>
        </p:nvSpPr>
        <p:spPr>
          <a:xfrm>
            <a:off x="1503255" y="5965231"/>
            <a:ext cx="3170916" cy="1166916"/>
          </a:xfrm>
          <a:prstGeom prst="rect">
            <a:avLst/>
          </a:prstGeom>
          <a:ln w="12700">
            <a:solidFill>
              <a:schemeClr val="accent4">
                <a:hueOff val="-1081314"/>
                <a:satOff val="4338"/>
                <a:lumOff val="-893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grpSp>
        <p:nvGrpSpPr>
          <p:cNvPr id="191" name="群組"/>
          <p:cNvGrpSpPr/>
          <p:nvPr/>
        </p:nvGrpSpPr>
        <p:grpSpPr>
          <a:xfrm>
            <a:off x="4689250" y="6476832"/>
            <a:ext cx="1474426" cy="143715"/>
            <a:chOff x="0" y="0"/>
            <a:chExt cx="1474425" cy="143713"/>
          </a:xfrm>
        </p:grpSpPr>
        <p:sp>
          <p:nvSpPr>
            <p:cNvPr id="189" name="圓形"/>
            <p:cNvSpPr/>
            <p:nvPr/>
          </p:nvSpPr>
          <p:spPr>
            <a:xfrm>
              <a:off x="0" y="0"/>
              <a:ext cx="143714" cy="143714"/>
            </a:xfrm>
            <a:prstGeom prst="ellipse">
              <a:avLst/>
            </a:prstGeom>
            <a:solidFill>
              <a:schemeClr val="accent4">
                <a:hueOff val="-1081314"/>
                <a:satOff val="4338"/>
                <a:lumOff val="-8931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190" name="線條"/>
            <p:cNvSpPr/>
            <p:nvPr/>
          </p:nvSpPr>
          <p:spPr>
            <a:xfrm>
              <a:off x="137185" y="71856"/>
              <a:ext cx="1337241" cy="1"/>
            </a:xfrm>
            <a:prstGeom prst="line">
              <a:avLst/>
            </a:prstGeom>
            <a:noFill/>
            <a:ln w="12700" cap="flat">
              <a:solidFill>
                <a:srgbClr val="92929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</p:grpSp>
      <p:sp>
        <p:nvSpPr>
          <p:cNvPr id="192" name="矩形"/>
          <p:cNvSpPr/>
          <p:nvPr/>
        </p:nvSpPr>
        <p:spPr>
          <a:xfrm>
            <a:off x="1373560" y="2861177"/>
            <a:ext cx="1211421" cy="4558823"/>
          </a:xfrm>
          <a:prstGeom prst="rect">
            <a:avLst/>
          </a:prstGeom>
          <a:ln w="12700">
            <a:solidFill>
              <a:schemeClr val="accent4">
                <a:hueOff val="-1081314"/>
                <a:satOff val="4338"/>
                <a:lumOff val="-893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93" name="圓形"/>
          <p:cNvSpPr/>
          <p:nvPr/>
        </p:nvSpPr>
        <p:spPr>
          <a:xfrm>
            <a:off x="2496399" y="7356190"/>
            <a:ext cx="143715" cy="143715"/>
          </a:xfrm>
          <a:prstGeom prst="ellipse">
            <a:avLst/>
          </a:pr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94" name="線條"/>
          <p:cNvSpPr/>
          <p:nvPr/>
        </p:nvSpPr>
        <p:spPr>
          <a:xfrm>
            <a:off x="2618907" y="7474270"/>
            <a:ext cx="3534885" cy="1"/>
          </a:xfrm>
          <a:prstGeom prst="line">
            <a:avLst/>
          </a:prstGeom>
          <a:ln w="12700">
            <a:solidFill>
              <a:srgbClr val="929292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95" name="矩形"/>
          <p:cNvSpPr/>
          <p:nvPr/>
        </p:nvSpPr>
        <p:spPr>
          <a:xfrm>
            <a:off x="2713709" y="6744083"/>
            <a:ext cx="1461726" cy="335062"/>
          </a:xfrm>
          <a:prstGeom prst="rect">
            <a:avLst/>
          </a:prstGeom>
          <a:ln w="12700">
            <a:solidFill>
              <a:schemeClr val="accent4">
                <a:hueOff val="-1081314"/>
                <a:satOff val="4338"/>
                <a:lumOff val="-893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96" name="線條"/>
          <p:cNvSpPr/>
          <p:nvPr/>
        </p:nvSpPr>
        <p:spPr>
          <a:xfrm>
            <a:off x="4176717" y="6911613"/>
            <a:ext cx="1448340" cy="1"/>
          </a:xfrm>
          <a:prstGeom prst="line">
            <a:avLst/>
          </a:prstGeom>
          <a:ln w="12700">
            <a:solidFill>
              <a:srgbClr val="929292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97" name="線條"/>
          <p:cNvSpPr/>
          <p:nvPr/>
        </p:nvSpPr>
        <p:spPr>
          <a:xfrm flipV="1">
            <a:off x="5626339" y="6905568"/>
            <a:ext cx="1" cy="1424889"/>
          </a:xfrm>
          <a:prstGeom prst="line">
            <a:avLst/>
          </a:prstGeom>
          <a:ln w="12700">
            <a:solidFill>
              <a:srgbClr val="929292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98" name="線條"/>
          <p:cNvSpPr/>
          <p:nvPr/>
        </p:nvSpPr>
        <p:spPr>
          <a:xfrm>
            <a:off x="5626339" y="8334344"/>
            <a:ext cx="524668" cy="1"/>
          </a:xfrm>
          <a:prstGeom prst="line">
            <a:avLst/>
          </a:prstGeom>
          <a:ln w="12700">
            <a:solidFill>
              <a:srgbClr val="929292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99" name="圓形"/>
          <p:cNvSpPr/>
          <p:nvPr/>
        </p:nvSpPr>
        <p:spPr>
          <a:xfrm>
            <a:off x="4125230" y="6839756"/>
            <a:ext cx="143715" cy="143715"/>
          </a:xfrm>
          <a:prstGeom prst="ellipse">
            <a:avLst/>
          </a:pr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00" name="圓形"/>
          <p:cNvSpPr/>
          <p:nvPr/>
        </p:nvSpPr>
        <p:spPr>
          <a:xfrm>
            <a:off x="3431122" y="2706396"/>
            <a:ext cx="143715" cy="143715"/>
          </a:xfrm>
          <a:prstGeom prst="ellipse">
            <a:avLst/>
          </a:pr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2" name="表格"/>
          <p:cNvGraphicFramePr/>
          <p:nvPr/>
        </p:nvGraphicFramePr>
        <p:xfrm>
          <a:off x="6159500" y="1762630"/>
          <a:ext cx="5563245" cy="7213601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1568673"/>
                <a:gridCol w="3994571"/>
              </a:tblGrid>
              <a:tr h="1419263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sym typeface="Helvetica Neue"/>
                        </a:rPr>
                        <a:t>Restaurants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929292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929292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277812" indent="-277812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Remind users that they are in the </a:t>
                      </a:r>
                      <a:r>
                        <a:rPr u="sng"/>
                        <a:t>restaurants</a:t>
                      </a:r>
                      <a:r>
                        <a:t> page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929292"/>
                      </a:solidFill>
                      <a:miter lim="400000"/>
                    </a:lnR>
                    <a:lnT w="12700">
                      <a:solidFill>
                        <a:srgbClr val="929292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216001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sym typeface="Helvetica Neue"/>
                        </a:rPr>
                        <a:t>Restaurant profile card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929292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277812" indent="-277812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Created by system</a:t>
                      </a:r>
                    </a:p>
                    <a:p>
                      <a:pPr marL="277812" indent="-277812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Once a food review is saved by the user, the system will automatically store the restaurants it mentioned in here</a:t>
                      </a:r>
                    </a:p>
                    <a:p>
                      <a:pPr marL="277812" indent="-277812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It would help the users quickly find the restaurants they have eaten / want to eat in the future.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929292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143637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sym typeface="Helvetica Neue"/>
                        </a:rPr>
                        <a:t>Future functions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929292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929292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222250" indent="-222250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Filter</a:t>
                      </a:r>
                    </a:p>
                    <a:p>
                      <a:pPr marL="222250" indent="-222250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More preference</a:t>
                      </a:r>
                    </a:p>
                    <a:p>
                      <a:pPr marL="222250" indent="-222250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Users can filter out can find the restaurants more conveniently.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929292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929292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  <p:sp>
        <p:nvSpPr>
          <p:cNvPr id="203" name="5. Personal homepage - My saved…"/>
          <p:cNvSpPr txBox="1"/>
          <p:nvPr/>
        </p:nvSpPr>
        <p:spPr>
          <a:xfrm>
            <a:off x="6137949" y="656767"/>
            <a:ext cx="4698697" cy="7792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200"/>
            </a:pPr>
            <a:r>
              <a:t>5. Personal homepage - My saved</a:t>
            </a:r>
          </a:p>
          <a:p>
            <a:pPr>
              <a:defRPr sz="2200"/>
            </a:pPr>
            <a:r>
              <a:t>Restaurants</a:t>
            </a:r>
          </a:p>
        </p:txBody>
      </p:sp>
      <p:grpSp>
        <p:nvGrpSpPr>
          <p:cNvPr id="206" name="群組"/>
          <p:cNvGrpSpPr/>
          <p:nvPr/>
        </p:nvGrpSpPr>
        <p:grpSpPr>
          <a:xfrm>
            <a:off x="719385" y="698500"/>
            <a:ext cx="4738656" cy="8356600"/>
            <a:chOff x="0" y="0"/>
            <a:chExt cx="4738654" cy="8356600"/>
          </a:xfrm>
        </p:grpSpPr>
        <p:pic>
          <p:nvPicPr>
            <p:cNvPr id="204" name="群組" descr="群組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4738655" cy="83566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05" name="我的收藏-餐厅.PNG" descr="我的收藏-餐厅.PNG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0" t="0" r="0" b="0"/>
            <a:stretch>
              <a:fillRect/>
            </a:stretch>
          </p:blipFill>
          <p:spPr>
            <a:xfrm>
              <a:off x="563174" y="1031875"/>
              <a:ext cx="3539762" cy="62929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210" name="群組"/>
          <p:cNvGrpSpPr/>
          <p:nvPr/>
        </p:nvGrpSpPr>
        <p:grpSpPr>
          <a:xfrm>
            <a:off x="4377819" y="2124742"/>
            <a:ext cx="1773188" cy="540479"/>
            <a:chOff x="0" y="0"/>
            <a:chExt cx="1773187" cy="540477"/>
          </a:xfrm>
        </p:grpSpPr>
        <p:sp>
          <p:nvSpPr>
            <p:cNvPr id="207" name="線條"/>
            <p:cNvSpPr/>
            <p:nvPr/>
          </p:nvSpPr>
          <p:spPr>
            <a:xfrm>
              <a:off x="0" y="540477"/>
              <a:ext cx="1442005" cy="1"/>
            </a:xfrm>
            <a:prstGeom prst="line">
              <a:avLst/>
            </a:prstGeom>
            <a:noFill/>
            <a:ln w="12700" cap="flat">
              <a:solidFill>
                <a:srgbClr val="92929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208" name="線條"/>
            <p:cNvSpPr/>
            <p:nvPr/>
          </p:nvSpPr>
          <p:spPr>
            <a:xfrm flipV="1">
              <a:off x="1443351" y="0"/>
              <a:ext cx="1" cy="540478"/>
            </a:xfrm>
            <a:prstGeom prst="line">
              <a:avLst/>
            </a:prstGeom>
            <a:noFill/>
            <a:ln w="12700" cap="flat">
              <a:solidFill>
                <a:srgbClr val="92929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209" name="線條"/>
            <p:cNvSpPr/>
            <p:nvPr/>
          </p:nvSpPr>
          <p:spPr>
            <a:xfrm>
              <a:off x="1443351" y="9197"/>
              <a:ext cx="329837" cy="1"/>
            </a:xfrm>
            <a:prstGeom prst="line">
              <a:avLst/>
            </a:prstGeom>
            <a:noFill/>
            <a:ln w="12700" cap="flat">
              <a:solidFill>
                <a:srgbClr val="92929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</p:grpSp>
      <p:sp>
        <p:nvSpPr>
          <p:cNvPr id="211" name="矩形"/>
          <p:cNvSpPr/>
          <p:nvPr/>
        </p:nvSpPr>
        <p:spPr>
          <a:xfrm>
            <a:off x="1381671" y="3184824"/>
            <a:ext cx="3414084" cy="1166916"/>
          </a:xfrm>
          <a:prstGeom prst="rect">
            <a:avLst/>
          </a:prstGeom>
          <a:ln w="12700">
            <a:solidFill>
              <a:schemeClr val="accent4">
                <a:hueOff val="-1081314"/>
                <a:satOff val="4338"/>
                <a:lumOff val="-893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12" name="圓形"/>
          <p:cNvSpPr/>
          <p:nvPr/>
        </p:nvSpPr>
        <p:spPr>
          <a:xfrm>
            <a:off x="4790930" y="3696425"/>
            <a:ext cx="143714" cy="143714"/>
          </a:xfrm>
          <a:prstGeom prst="ellipse">
            <a:avLst/>
          </a:pr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13" name="線條"/>
          <p:cNvSpPr/>
          <p:nvPr/>
        </p:nvSpPr>
        <p:spPr>
          <a:xfrm>
            <a:off x="4941910" y="3768282"/>
            <a:ext cx="1203973" cy="1"/>
          </a:xfrm>
          <a:prstGeom prst="line">
            <a:avLst/>
          </a:prstGeom>
          <a:ln w="12700">
            <a:solidFill>
              <a:srgbClr val="929292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14" name="矩形"/>
          <p:cNvSpPr/>
          <p:nvPr/>
        </p:nvSpPr>
        <p:spPr>
          <a:xfrm>
            <a:off x="4170024" y="2830888"/>
            <a:ext cx="625731" cy="239809"/>
          </a:xfrm>
          <a:prstGeom prst="rect">
            <a:avLst/>
          </a:prstGeom>
          <a:ln w="12700">
            <a:solidFill>
              <a:schemeClr val="accent4">
                <a:hueOff val="-1081314"/>
                <a:satOff val="4338"/>
                <a:lumOff val="-893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grpSp>
        <p:nvGrpSpPr>
          <p:cNvPr id="218" name="群組"/>
          <p:cNvGrpSpPr/>
          <p:nvPr/>
        </p:nvGrpSpPr>
        <p:grpSpPr>
          <a:xfrm>
            <a:off x="4902170" y="2955749"/>
            <a:ext cx="1262592" cy="3230506"/>
            <a:chOff x="0" y="0"/>
            <a:chExt cx="1262591" cy="3230505"/>
          </a:xfrm>
        </p:grpSpPr>
        <p:sp>
          <p:nvSpPr>
            <p:cNvPr id="215" name="線條"/>
            <p:cNvSpPr/>
            <p:nvPr/>
          </p:nvSpPr>
          <p:spPr>
            <a:xfrm>
              <a:off x="0" y="11340"/>
              <a:ext cx="638431" cy="1"/>
            </a:xfrm>
            <a:prstGeom prst="line">
              <a:avLst/>
            </a:prstGeom>
            <a:noFill/>
            <a:ln w="12700" cap="flat">
              <a:solidFill>
                <a:srgbClr val="92929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216" name="線條"/>
            <p:cNvSpPr/>
            <p:nvPr/>
          </p:nvSpPr>
          <p:spPr>
            <a:xfrm flipV="1">
              <a:off x="641726" y="0"/>
              <a:ext cx="1" cy="3230506"/>
            </a:xfrm>
            <a:prstGeom prst="line">
              <a:avLst/>
            </a:prstGeom>
            <a:noFill/>
            <a:ln w="12700" cap="flat">
              <a:solidFill>
                <a:srgbClr val="92929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217" name="線條"/>
            <p:cNvSpPr/>
            <p:nvPr/>
          </p:nvSpPr>
          <p:spPr>
            <a:xfrm>
              <a:off x="636465" y="3223928"/>
              <a:ext cx="626127" cy="1"/>
            </a:xfrm>
            <a:prstGeom prst="line">
              <a:avLst/>
            </a:prstGeom>
            <a:noFill/>
            <a:ln w="12700" cap="flat">
              <a:solidFill>
                <a:srgbClr val="92929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</p:grpSp>
      <p:sp>
        <p:nvSpPr>
          <p:cNvPr id="219" name="圓形"/>
          <p:cNvSpPr/>
          <p:nvPr/>
        </p:nvSpPr>
        <p:spPr>
          <a:xfrm>
            <a:off x="4314492" y="2579397"/>
            <a:ext cx="143715" cy="143714"/>
          </a:xfrm>
          <a:prstGeom prst="ellipse">
            <a:avLst/>
          </a:pr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20" name="圓形"/>
          <p:cNvSpPr/>
          <p:nvPr/>
        </p:nvSpPr>
        <p:spPr>
          <a:xfrm>
            <a:off x="4790930" y="2895232"/>
            <a:ext cx="143714" cy="143715"/>
          </a:xfrm>
          <a:prstGeom prst="ellipse">
            <a:avLst/>
          </a:pr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5. Personal homepage -Followed &amp; Followers"/>
          <p:cNvSpPr txBox="1"/>
          <p:nvPr/>
        </p:nvSpPr>
        <p:spPr>
          <a:xfrm>
            <a:off x="3434994" y="692130"/>
            <a:ext cx="6134812" cy="4363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/>
            </a:lvl1pPr>
          </a:lstStyle>
          <a:p>
            <a:pPr/>
            <a:r>
              <a:t>5. Personal homepage -Followed &amp; Followers</a:t>
            </a:r>
          </a:p>
        </p:txBody>
      </p:sp>
      <p:grpSp>
        <p:nvGrpSpPr>
          <p:cNvPr id="225" name="群組"/>
          <p:cNvGrpSpPr/>
          <p:nvPr/>
        </p:nvGrpSpPr>
        <p:grpSpPr>
          <a:xfrm>
            <a:off x="427197" y="1715281"/>
            <a:ext cx="3717138" cy="6555160"/>
            <a:chOff x="0" y="0"/>
            <a:chExt cx="3717137" cy="6555158"/>
          </a:xfrm>
        </p:grpSpPr>
        <p:pic>
          <p:nvPicPr>
            <p:cNvPr id="223" name="群組" descr="群組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3717138" cy="655515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24" name="我的关注.PNG" descr="我的关注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441203" y="823066"/>
              <a:ext cx="2766164" cy="491762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229" name="群組"/>
          <p:cNvGrpSpPr/>
          <p:nvPr/>
        </p:nvGrpSpPr>
        <p:grpSpPr>
          <a:xfrm>
            <a:off x="1715029" y="2495798"/>
            <a:ext cx="2924997" cy="685020"/>
            <a:chOff x="0" y="0"/>
            <a:chExt cx="2924995" cy="685018"/>
          </a:xfrm>
        </p:grpSpPr>
        <p:sp>
          <p:nvSpPr>
            <p:cNvPr id="226" name="線條"/>
            <p:cNvSpPr/>
            <p:nvPr/>
          </p:nvSpPr>
          <p:spPr>
            <a:xfrm>
              <a:off x="0" y="685018"/>
              <a:ext cx="2378686" cy="1"/>
            </a:xfrm>
            <a:prstGeom prst="line">
              <a:avLst/>
            </a:prstGeom>
            <a:noFill/>
            <a:ln w="12700" cap="flat">
              <a:solidFill>
                <a:srgbClr val="92929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227" name="線條"/>
            <p:cNvSpPr/>
            <p:nvPr/>
          </p:nvSpPr>
          <p:spPr>
            <a:xfrm flipV="1">
              <a:off x="2380908" y="0"/>
              <a:ext cx="1" cy="685019"/>
            </a:xfrm>
            <a:prstGeom prst="line">
              <a:avLst/>
            </a:prstGeom>
            <a:noFill/>
            <a:ln w="12700" cap="flat">
              <a:solidFill>
                <a:srgbClr val="92929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228" name="線條"/>
            <p:cNvSpPr/>
            <p:nvPr/>
          </p:nvSpPr>
          <p:spPr>
            <a:xfrm>
              <a:off x="2380908" y="11657"/>
              <a:ext cx="544088" cy="1"/>
            </a:xfrm>
            <a:prstGeom prst="line">
              <a:avLst/>
            </a:prstGeom>
            <a:noFill/>
            <a:ln w="12700" cap="flat">
              <a:solidFill>
                <a:srgbClr val="92929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</p:grpSp>
      <p:grpSp>
        <p:nvGrpSpPr>
          <p:cNvPr id="232" name="群組"/>
          <p:cNvGrpSpPr/>
          <p:nvPr/>
        </p:nvGrpSpPr>
        <p:grpSpPr>
          <a:xfrm>
            <a:off x="914169" y="3026446"/>
            <a:ext cx="892023" cy="258649"/>
            <a:chOff x="0" y="0"/>
            <a:chExt cx="892022" cy="258648"/>
          </a:xfrm>
        </p:grpSpPr>
        <p:sp>
          <p:nvSpPr>
            <p:cNvPr id="230" name="矩形"/>
            <p:cNvSpPr/>
            <p:nvPr/>
          </p:nvSpPr>
          <p:spPr>
            <a:xfrm>
              <a:off x="0" y="0"/>
              <a:ext cx="765119" cy="258649"/>
            </a:xfrm>
            <a:prstGeom prst="rect">
              <a:avLst/>
            </a:prstGeom>
            <a:noFill/>
            <a:ln w="12700" cap="flat">
              <a:solidFill>
                <a:schemeClr val="accent4">
                  <a:hueOff val="-1081314"/>
                  <a:satOff val="4338"/>
                  <a:lumOff val="-8931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231" name="圓形"/>
            <p:cNvSpPr/>
            <p:nvPr/>
          </p:nvSpPr>
          <p:spPr>
            <a:xfrm>
              <a:off x="773645" y="80596"/>
              <a:ext cx="118378" cy="118378"/>
            </a:xfrm>
            <a:prstGeom prst="ellipse">
              <a:avLst/>
            </a:prstGeom>
            <a:solidFill>
              <a:schemeClr val="accent4">
                <a:hueOff val="-1081314"/>
                <a:satOff val="4338"/>
                <a:lumOff val="-8931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5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</p:grpSp>
      <p:grpSp>
        <p:nvGrpSpPr>
          <p:cNvPr id="236" name="群組"/>
          <p:cNvGrpSpPr/>
          <p:nvPr/>
        </p:nvGrpSpPr>
        <p:grpSpPr>
          <a:xfrm>
            <a:off x="3623405" y="3579013"/>
            <a:ext cx="1037859" cy="685020"/>
            <a:chOff x="0" y="0"/>
            <a:chExt cx="1037857" cy="685018"/>
          </a:xfrm>
        </p:grpSpPr>
        <p:sp>
          <p:nvSpPr>
            <p:cNvPr id="233" name="線條"/>
            <p:cNvSpPr/>
            <p:nvPr/>
          </p:nvSpPr>
          <p:spPr>
            <a:xfrm>
              <a:off x="0" y="0"/>
              <a:ext cx="594724" cy="1"/>
            </a:xfrm>
            <a:prstGeom prst="line">
              <a:avLst/>
            </a:prstGeom>
            <a:noFill/>
            <a:ln w="12700" cap="flat">
              <a:solidFill>
                <a:srgbClr val="92929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234" name="線條"/>
            <p:cNvSpPr/>
            <p:nvPr/>
          </p:nvSpPr>
          <p:spPr>
            <a:xfrm flipV="1">
              <a:off x="591615" y="1293"/>
              <a:ext cx="1" cy="683726"/>
            </a:xfrm>
            <a:prstGeom prst="line">
              <a:avLst/>
            </a:prstGeom>
            <a:noFill/>
            <a:ln w="12700" cap="flat">
              <a:solidFill>
                <a:srgbClr val="92929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235" name="線條"/>
            <p:cNvSpPr/>
            <p:nvPr/>
          </p:nvSpPr>
          <p:spPr>
            <a:xfrm>
              <a:off x="587834" y="683572"/>
              <a:ext cx="450024" cy="1"/>
            </a:xfrm>
            <a:prstGeom prst="line">
              <a:avLst/>
            </a:prstGeom>
            <a:noFill/>
            <a:ln w="12700" cap="flat">
              <a:solidFill>
                <a:srgbClr val="92929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</p:grpSp>
      <p:sp>
        <p:nvSpPr>
          <p:cNvPr id="237" name="圓形"/>
          <p:cNvSpPr/>
          <p:nvPr/>
        </p:nvSpPr>
        <p:spPr>
          <a:xfrm>
            <a:off x="3490366" y="3494456"/>
            <a:ext cx="143715" cy="143715"/>
          </a:xfrm>
          <a:prstGeom prst="ellipse">
            <a:avLst/>
          </a:pr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38" name="矩形"/>
          <p:cNvSpPr/>
          <p:nvPr/>
        </p:nvSpPr>
        <p:spPr>
          <a:xfrm>
            <a:off x="972607" y="3958159"/>
            <a:ext cx="2626318" cy="672320"/>
          </a:xfrm>
          <a:prstGeom prst="rect">
            <a:avLst/>
          </a:prstGeom>
          <a:ln w="12700">
            <a:solidFill>
              <a:schemeClr val="accent4">
                <a:hueOff val="-1081314"/>
                <a:satOff val="4338"/>
                <a:lumOff val="-893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grpSp>
        <p:nvGrpSpPr>
          <p:cNvPr id="241" name="群組"/>
          <p:cNvGrpSpPr/>
          <p:nvPr/>
        </p:nvGrpSpPr>
        <p:grpSpPr>
          <a:xfrm>
            <a:off x="9027663" y="1706550"/>
            <a:ext cx="3717139" cy="6555160"/>
            <a:chOff x="0" y="0"/>
            <a:chExt cx="3717137" cy="6555158"/>
          </a:xfrm>
        </p:grpSpPr>
        <p:pic>
          <p:nvPicPr>
            <p:cNvPr id="239" name="我的粉丝.PNG" descr="我的粉丝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434968" y="780218"/>
              <a:ext cx="2809532" cy="499472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40" name="群組" descr="群組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3717138" cy="655515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42" name="矩形"/>
          <p:cNvSpPr/>
          <p:nvPr/>
        </p:nvSpPr>
        <p:spPr>
          <a:xfrm>
            <a:off x="9565774" y="2975646"/>
            <a:ext cx="588997" cy="258649"/>
          </a:xfrm>
          <a:prstGeom prst="rect">
            <a:avLst/>
          </a:prstGeom>
          <a:ln w="12700">
            <a:solidFill>
              <a:schemeClr val="accent4">
                <a:hueOff val="-1081314"/>
                <a:satOff val="4338"/>
                <a:lumOff val="-893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43" name="線條"/>
          <p:cNvSpPr/>
          <p:nvPr/>
        </p:nvSpPr>
        <p:spPr>
          <a:xfrm>
            <a:off x="8762548" y="3104970"/>
            <a:ext cx="668170" cy="1"/>
          </a:xfrm>
          <a:prstGeom prst="line">
            <a:avLst/>
          </a:prstGeom>
          <a:ln w="12700">
            <a:solidFill>
              <a:srgbClr val="929292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44" name="圓形"/>
          <p:cNvSpPr/>
          <p:nvPr/>
        </p:nvSpPr>
        <p:spPr>
          <a:xfrm>
            <a:off x="9447469" y="3045782"/>
            <a:ext cx="118377" cy="118378"/>
          </a:xfrm>
          <a:prstGeom prst="ellipse">
            <a:avLst/>
          </a:pr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45" name="矩形"/>
          <p:cNvSpPr/>
          <p:nvPr/>
        </p:nvSpPr>
        <p:spPr>
          <a:xfrm>
            <a:off x="9573073" y="4647970"/>
            <a:ext cx="2626319" cy="672320"/>
          </a:xfrm>
          <a:prstGeom prst="rect">
            <a:avLst/>
          </a:prstGeom>
          <a:ln w="12700">
            <a:solidFill>
              <a:schemeClr val="accent4">
                <a:hueOff val="-1081314"/>
                <a:satOff val="4338"/>
                <a:lumOff val="-893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grpSp>
        <p:nvGrpSpPr>
          <p:cNvPr id="249" name="群組"/>
          <p:cNvGrpSpPr/>
          <p:nvPr/>
        </p:nvGrpSpPr>
        <p:grpSpPr>
          <a:xfrm>
            <a:off x="3623581" y="4327292"/>
            <a:ext cx="1037507" cy="1313675"/>
            <a:chOff x="0" y="0"/>
            <a:chExt cx="1037505" cy="1313673"/>
          </a:xfrm>
        </p:grpSpPr>
        <p:sp>
          <p:nvSpPr>
            <p:cNvPr id="246" name="線條"/>
            <p:cNvSpPr/>
            <p:nvPr/>
          </p:nvSpPr>
          <p:spPr>
            <a:xfrm>
              <a:off x="0" y="0"/>
              <a:ext cx="594523" cy="1"/>
            </a:xfrm>
            <a:prstGeom prst="line">
              <a:avLst/>
            </a:prstGeom>
            <a:noFill/>
            <a:ln w="12700" cap="flat">
              <a:solidFill>
                <a:srgbClr val="92929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247" name="線條"/>
            <p:cNvSpPr/>
            <p:nvPr/>
          </p:nvSpPr>
          <p:spPr>
            <a:xfrm flipV="1">
              <a:off x="591415" y="2481"/>
              <a:ext cx="1" cy="1311193"/>
            </a:xfrm>
            <a:prstGeom prst="line">
              <a:avLst/>
            </a:prstGeom>
            <a:noFill/>
            <a:ln w="12700" cap="flat">
              <a:solidFill>
                <a:srgbClr val="92929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248" name="線條"/>
            <p:cNvSpPr/>
            <p:nvPr/>
          </p:nvSpPr>
          <p:spPr>
            <a:xfrm>
              <a:off x="587635" y="1310899"/>
              <a:ext cx="449871" cy="1"/>
            </a:xfrm>
            <a:prstGeom prst="line">
              <a:avLst/>
            </a:prstGeom>
            <a:noFill/>
            <a:ln w="12700" cap="flat">
              <a:solidFill>
                <a:srgbClr val="92929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</p:grpSp>
      <p:sp>
        <p:nvSpPr>
          <p:cNvPr id="250" name="圓形"/>
          <p:cNvSpPr/>
          <p:nvPr/>
        </p:nvSpPr>
        <p:spPr>
          <a:xfrm>
            <a:off x="3588940" y="4222462"/>
            <a:ext cx="143714" cy="143715"/>
          </a:xfrm>
          <a:prstGeom prst="ellipse">
            <a:avLst/>
          </a:pr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graphicFrame>
        <p:nvGraphicFramePr>
          <p:cNvPr id="251" name="表格"/>
          <p:cNvGraphicFramePr/>
          <p:nvPr/>
        </p:nvGraphicFramePr>
        <p:xfrm>
          <a:off x="4432552" y="1712817"/>
          <a:ext cx="4319595" cy="5513177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1214418"/>
                <a:gridCol w="3092475"/>
              </a:tblGrid>
              <a:tr h="118716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sym typeface="Helvetica Neue"/>
                        </a:rPr>
                        <a:t>Followed people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929292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929292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277812" indent="-277812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The number of people that the user followed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929292"/>
                      </a:solidFill>
                      <a:miter lim="400000"/>
                    </a:lnR>
                    <a:lnT w="12700">
                      <a:solidFill>
                        <a:srgbClr val="929292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88413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sym typeface="Helvetica Neue"/>
                        </a:rPr>
                        <a:t>Followers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929292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277812" indent="-277812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The number of followers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929292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124412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sym typeface="Helvetica Neue"/>
                        </a:rPr>
                        <a:t>Message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929292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222250" indent="-222250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rPr>
                          <a:solidFill>
                            <a:schemeClr val="accent4">
                              <a:hueOff val="-1081314"/>
                              <a:satOff val="4338"/>
                              <a:lumOff val="-8931"/>
                            </a:schemeClr>
                          </a:solidFill>
                        </a:rPr>
                        <a:t>“Yellow”</a:t>
                      </a:r>
                      <a:r>
                        <a:t> button encourages users to contact with their friends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929292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1191996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sym typeface="Helvetica Neue"/>
                        </a:rPr>
                        <a:t>User Bio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929292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277812" indent="-277812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User name</a:t>
                      </a:r>
                    </a:p>
                    <a:p>
                      <a:pPr marL="277812" indent="-277812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Profile photo</a:t>
                      </a:r>
                    </a:p>
                    <a:p>
                      <a:pPr marL="277812" indent="-277812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Bio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929292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2077166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sym typeface="Helvetica Neue"/>
                        </a:rPr>
                        <a:t>Follow back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929292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929292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222250" indent="-222250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rPr>
                          <a:solidFill>
                            <a:schemeClr val="accent4">
                              <a:hueOff val="-1081314"/>
                              <a:satOff val="4338"/>
                              <a:lumOff val="-8931"/>
                            </a:schemeClr>
                          </a:solidFill>
                        </a:rPr>
                        <a:t>“Yellow”</a:t>
                      </a:r>
                      <a:r>
                        <a:t> button encourages users to follow back their followers</a:t>
                      </a:r>
                    </a:p>
                    <a:p>
                      <a:pPr marL="222250" indent="-222250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rPr>
                          <a:solidFill>
                            <a:srgbClr val="929292"/>
                          </a:solidFill>
                        </a:rPr>
                        <a:t>“Grey”</a:t>
                      </a:r>
                      <a:r>
                        <a:t> button means “already followed” and discourages users to cancel following</a:t>
                      </a:r>
                    </a:p>
                    <a:p>
                      <a:pPr marL="222250" indent="-222250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Network effect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929292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929292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  <p:grpSp>
        <p:nvGrpSpPr>
          <p:cNvPr id="256" name="群組"/>
          <p:cNvGrpSpPr/>
          <p:nvPr/>
        </p:nvGrpSpPr>
        <p:grpSpPr>
          <a:xfrm>
            <a:off x="8730457" y="5310346"/>
            <a:ext cx="2198168" cy="385566"/>
            <a:chOff x="0" y="0"/>
            <a:chExt cx="2198167" cy="385565"/>
          </a:xfrm>
        </p:grpSpPr>
        <p:grpSp>
          <p:nvGrpSpPr>
            <p:cNvPr id="254" name="群組"/>
            <p:cNvGrpSpPr/>
            <p:nvPr/>
          </p:nvGrpSpPr>
          <p:grpSpPr>
            <a:xfrm>
              <a:off x="0" y="114217"/>
              <a:ext cx="2142231" cy="271349"/>
              <a:chOff x="0" y="0"/>
              <a:chExt cx="2142230" cy="271348"/>
            </a:xfrm>
          </p:grpSpPr>
          <p:sp>
            <p:nvSpPr>
              <p:cNvPr id="252" name="線條"/>
              <p:cNvSpPr/>
              <p:nvPr/>
            </p:nvSpPr>
            <p:spPr>
              <a:xfrm>
                <a:off x="0" y="271348"/>
                <a:ext cx="2142231" cy="1"/>
              </a:xfrm>
              <a:prstGeom prst="line">
                <a:avLst/>
              </a:prstGeom>
              <a:noFill/>
              <a:ln w="12700" cap="flat">
                <a:solidFill>
                  <a:srgbClr val="929292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b="0" sz="22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</a:p>
            </p:txBody>
          </p:sp>
          <p:sp>
            <p:nvSpPr>
              <p:cNvPr id="253" name="線條"/>
              <p:cNvSpPr/>
              <p:nvPr/>
            </p:nvSpPr>
            <p:spPr>
              <a:xfrm flipV="1">
                <a:off x="2129709" y="-1"/>
                <a:ext cx="1" cy="269553"/>
              </a:xfrm>
              <a:prstGeom prst="line">
                <a:avLst/>
              </a:prstGeom>
              <a:noFill/>
              <a:ln w="12700" cap="flat">
                <a:solidFill>
                  <a:srgbClr val="929292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b="0" sz="22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</a:p>
            </p:txBody>
          </p:sp>
        </p:grpSp>
        <p:sp>
          <p:nvSpPr>
            <p:cNvPr id="255" name="圓形"/>
            <p:cNvSpPr/>
            <p:nvPr/>
          </p:nvSpPr>
          <p:spPr>
            <a:xfrm>
              <a:off x="2079790" y="0"/>
              <a:ext cx="118378" cy="118377"/>
            </a:xfrm>
            <a:prstGeom prst="ellipse">
              <a:avLst/>
            </a:prstGeom>
            <a:solidFill>
              <a:schemeClr val="accent4">
                <a:hueOff val="-1081314"/>
                <a:satOff val="4338"/>
                <a:lumOff val="-8931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5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</p:grpSp>
      <p:sp>
        <p:nvSpPr>
          <p:cNvPr id="257" name="矩形"/>
          <p:cNvSpPr/>
          <p:nvPr/>
        </p:nvSpPr>
        <p:spPr>
          <a:xfrm>
            <a:off x="11719508" y="3388894"/>
            <a:ext cx="479883" cy="1037495"/>
          </a:xfrm>
          <a:prstGeom prst="rect">
            <a:avLst/>
          </a:prstGeom>
          <a:ln w="12700">
            <a:solidFill>
              <a:schemeClr val="accent4">
                <a:hueOff val="-1081314"/>
                <a:satOff val="4338"/>
                <a:lumOff val="-893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grpSp>
        <p:nvGrpSpPr>
          <p:cNvPr id="260" name="群組"/>
          <p:cNvGrpSpPr/>
          <p:nvPr/>
        </p:nvGrpSpPr>
        <p:grpSpPr>
          <a:xfrm>
            <a:off x="8762548" y="4528881"/>
            <a:ext cx="3225722" cy="2692938"/>
            <a:chOff x="0" y="0"/>
            <a:chExt cx="3225721" cy="2692937"/>
          </a:xfrm>
        </p:grpSpPr>
        <p:sp>
          <p:nvSpPr>
            <p:cNvPr id="258" name="線條"/>
            <p:cNvSpPr/>
            <p:nvPr/>
          </p:nvSpPr>
          <p:spPr>
            <a:xfrm>
              <a:off x="0" y="2692937"/>
              <a:ext cx="3225722" cy="1"/>
            </a:xfrm>
            <a:prstGeom prst="line">
              <a:avLst/>
            </a:prstGeom>
            <a:noFill/>
            <a:ln w="12700" cap="flat">
              <a:solidFill>
                <a:srgbClr val="92929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259" name="線條"/>
            <p:cNvSpPr/>
            <p:nvPr/>
          </p:nvSpPr>
          <p:spPr>
            <a:xfrm flipV="1">
              <a:off x="3206868" y="-1"/>
              <a:ext cx="1" cy="2675107"/>
            </a:xfrm>
            <a:prstGeom prst="line">
              <a:avLst/>
            </a:prstGeom>
            <a:noFill/>
            <a:ln w="12700" cap="flat">
              <a:solidFill>
                <a:srgbClr val="92929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</p:grpSp>
      <p:sp>
        <p:nvSpPr>
          <p:cNvPr id="261" name="圓形"/>
          <p:cNvSpPr/>
          <p:nvPr/>
        </p:nvSpPr>
        <p:spPr>
          <a:xfrm>
            <a:off x="11925830" y="4414663"/>
            <a:ext cx="118377" cy="118378"/>
          </a:xfrm>
          <a:prstGeom prst="ellipse">
            <a:avLst/>
          </a:pr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5" name="群組"/>
          <p:cNvGrpSpPr/>
          <p:nvPr/>
        </p:nvGrpSpPr>
        <p:grpSpPr>
          <a:xfrm>
            <a:off x="719385" y="698500"/>
            <a:ext cx="4738656" cy="8356600"/>
            <a:chOff x="0" y="0"/>
            <a:chExt cx="4738654" cy="8356600"/>
          </a:xfrm>
        </p:grpSpPr>
        <p:pic>
          <p:nvPicPr>
            <p:cNvPr id="263" name="群組" descr="群組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4738655" cy="83566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64" name="设置.PNG" descr="设置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640194" y="1057780"/>
              <a:ext cx="3510586" cy="624104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66" name="5. Personal homepage - General Settings"/>
          <p:cNvSpPr txBox="1"/>
          <p:nvPr/>
        </p:nvSpPr>
        <p:spPr>
          <a:xfrm>
            <a:off x="6154932" y="752718"/>
            <a:ext cx="5572380" cy="4363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/>
            </a:lvl1pPr>
          </a:lstStyle>
          <a:p>
            <a:pPr/>
            <a:r>
              <a:t>5. Personal homepage - General Settings</a:t>
            </a:r>
          </a:p>
        </p:txBody>
      </p:sp>
      <p:grpSp>
        <p:nvGrpSpPr>
          <p:cNvPr id="270" name="群組"/>
          <p:cNvGrpSpPr/>
          <p:nvPr/>
        </p:nvGrpSpPr>
        <p:grpSpPr>
          <a:xfrm>
            <a:off x="4835164" y="2129923"/>
            <a:ext cx="1316439" cy="657257"/>
            <a:chOff x="0" y="0"/>
            <a:chExt cx="1316438" cy="657255"/>
          </a:xfrm>
        </p:grpSpPr>
        <p:sp>
          <p:nvSpPr>
            <p:cNvPr id="267" name="線條"/>
            <p:cNvSpPr/>
            <p:nvPr/>
          </p:nvSpPr>
          <p:spPr>
            <a:xfrm>
              <a:off x="0" y="657255"/>
              <a:ext cx="1070564" cy="1"/>
            </a:xfrm>
            <a:prstGeom prst="line">
              <a:avLst/>
            </a:prstGeom>
            <a:noFill/>
            <a:ln w="12700" cap="flat">
              <a:solidFill>
                <a:srgbClr val="92929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268" name="線條"/>
            <p:cNvSpPr/>
            <p:nvPr/>
          </p:nvSpPr>
          <p:spPr>
            <a:xfrm flipV="1">
              <a:off x="1071563" y="0"/>
              <a:ext cx="1" cy="657256"/>
            </a:xfrm>
            <a:prstGeom prst="line">
              <a:avLst/>
            </a:prstGeom>
            <a:noFill/>
            <a:ln w="12700" cap="flat">
              <a:solidFill>
                <a:srgbClr val="92929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269" name="線條"/>
            <p:cNvSpPr/>
            <p:nvPr/>
          </p:nvSpPr>
          <p:spPr>
            <a:xfrm>
              <a:off x="1071563" y="11185"/>
              <a:ext cx="244876" cy="1"/>
            </a:xfrm>
            <a:prstGeom prst="line">
              <a:avLst/>
            </a:prstGeom>
            <a:noFill/>
            <a:ln w="12700" cap="flat">
              <a:solidFill>
                <a:srgbClr val="92929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</p:grpSp>
      <p:sp>
        <p:nvSpPr>
          <p:cNvPr id="271" name="圓形"/>
          <p:cNvSpPr/>
          <p:nvPr/>
        </p:nvSpPr>
        <p:spPr>
          <a:xfrm>
            <a:off x="4790930" y="3487516"/>
            <a:ext cx="143714" cy="143715"/>
          </a:xfrm>
          <a:prstGeom prst="ellipse">
            <a:avLst/>
          </a:pr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grpSp>
        <p:nvGrpSpPr>
          <p:cNvPr id="275" name="群組"/>
          <p:cNvGrpSpPr/>
          <p:nvPr/>
        </p:nvGrpSpPr>
        <p:grpSpPr>
          <a:xfrm>
            <a:off x="4853028" y="4404309"/>
            <a:ext cx="1280710" cy="755721"/>
            <a:chOff x="0" y="0"/>
            <a:chExt cx="1280708" cy="755720"/>
          </a:xfrm>
        </p:grpSpPr>
        <p:sp>
          <p:nvSpPr>
            <p:cNvPr id="272" name="線條"/>
            <p:cNvSpPr/>
            <p:nvPr/>
          </p:nvSpPr>
          <p:spPr>
            <a:xfrm>
              <a:off x="0" y="2582"/>
              <a:ext cx="647592" cy="1"/>
            </a:xfrm>
            <a:prstGeom prst="line">
              <a:avLst/>
            </a:prstGeom>
            <a:noFill/>
            <a:ln w="12700" cap="flat">
              <a:solidFill>
                <a:srgbClr val="92929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273" name="線條"/>
            <p:cNvSpPr/>
            <p:nvPr/>
          </p:nvSpPr>
          <p:spPr>
            <a:xfrm flipV="1">
              <a:off x="650934" y="0"/>
              <a:ext cx="1" cy="755721"/>
            </a:xfrm>
            <a:prstGeom prst="line">
              <a:avLst/>
            </a:prstGeom>
            <a:noFill/>
            <a:ln w="12700" cap="flat">
              <a:solidFill>
                <a:srgbClr val="92929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274" name="線條"/>
            <p:cNvSpPr/>
            <p:nvPr/>
          </p:nvSpPr>
          <p:spPr>
            <a:xfrm>
              <a:off x="645597" y="754181"/>
              <a:ext cx="635112" cy="1"/>
            </a:xfrm>
            <a:prstGeom prst="line">
              <a:avLst/>
            </a:prstGeom>
            <a:noFill/>
            <a:ln w="12700" cap="flat">
              <a:solidFill>
                <a:srgbClr val="92929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</p:grpSp>
      <p:sp>
        <p:nvSpPr>
          <p:cNvPr id="276" name="圓形"/>
          <p:cNvSpPr/>
          <p:nvPr/>
        </p:nvSpPr>
        <p:spPr>
          <a:xfrm>
            <a:off x="4790930" y="2716600"/>
            <a:ext cx="143714" cy="143715"/>
          </a:xfrm>
          <a:prstGeom prst="ellipse">
            <a:avLst/>
          </a:pr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77" name="圓形"/>
          <p:cNvSpPr/>
          <p:nvPr/>
        </p:nvSpPr>
        <p:spPr>
          <a:xfrm>
            <a:off x="4790930" y="4331568"/>
            <a:ext cx="143714" cy="143715"/>
          </a:xfrm>
          <a:prstGeom prst="ellipse">
            <a:avLst/>
          </a:pr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78" name="線條"/>
          <p:cNvSpPr/>
          <p:nvPr/>
        </p:nvSpPr>
        <p:spPr>
          <a:xfrm>
            <a:off x="4845978" y="4828718"/>
            <a:ext cx="535788" cy="1"/>
          </a:xfrm>
          <a:prstGeom prst="line">
            <a:avLst/>
          </a:prstGeom>
          <a:ln w="12700">
            <a:solidFill>
              <a:srgbClr val="929292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grpSp>
        <p:nvGrpSpPr>
          <p:cNvPr id="281" name="群組"/>
          <p:cNvGrpSpPr/>
          <p:nvPr/>
        </p:nvGrpSpPr>
        <p:grpSpPr>
          <a:xfrm>
            <a:off x="5380116" y="4823944"/>
            <a:ext cx="802906" cy="1362894"/>
            <a:chOff x="0" y="0"/>
            <a:chExt cx="802904" cy="1362892"/>
          </a:xfrm>
        </p:grpSpPr>
        <p:sp>
          <p:nvSpPr>
            <p:cNvPr id="279" name="線條"/>
            <p:cNvSpPr/>
            <p:nvPr/>
          </p:nvSpPr>
          <p:spPr>
            <a:xfrm flipV="1">
              <a:off x="6746" y="0"/>
              <a:ext cx="1" cy="1362893"/>
            </a:xfrm>
            <a:prstGeom prst="line">
              <a:avLst/>
            </a:prstGeom>
            <a:noFill/>
            <a:ln w="12700" cap="flat">
              <a:solidFill>
                <a:srgbClr val="92929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280" name="線條"/>
            <p:cNvSpPr/>
            <p:nvPr/>
          </p:nvSpPr>
          <p:spPr>
            <a:xfrm>
              <a:off x="0" y="1360118"/>
              <a:ext cx="802905" cy="1"/>
            </a:xfrm>
            <a:prstGeom prst="line">
              <a:avLst/>
            </a:prstGeom>
            <a:noFill/>
            <a:ln w="12700" cap="flat">
              <a:solidFill>
                <a:srgbClr val="92929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</p:grpSp>
      <p:sp>
        <p:nvSpPr>
          <p:cNvPr id="282" name="圓形"/>
          <p:cNvSpPr/>
          <p:nvPr/>
        </p:nvSpPr>
        <p:spPr>
          <a:xfrm>
            <a:off x="4783879" y="4751203"/>
            <a:ext cx="143715" cy="143715"/>
          </a:xfrm>
          <a:prstGeom prst="ellipse">
            <a:avLst/>
          </a:pr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83" name="線條"/>
          <p:cNvSpPr/>
          <p:nvPr/>
        </p:nvSpPr>
        <p:spPr>
          <a:xfrm>
            <a:off x="4920851" y="7457431"/>
            <a:ext cx="1280710" cy="1"/>
          </a:xfrm>
          <a:prstGeom prst="line">
            <a:avLst/>
          </a:prstGeom>
          <a:ln w="12700">
            <a:solidFill>
              <a:srgbClr val="929292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grpSp>
        <p:nvGrpSpPr>
          <p:cNvPr id="287" name="群組"/>
          <p:cNvGrpSpPr/>
          <p:nvPr/>
        </p:nvGrpSpPr>
        <p:grpSpPr>
          <a:xfrm>
            <a:off x="4902987" y="2902118"/>
            <a:ext cx="1280709" cy="657256"/>
            <a:chOff x="0" y="0"/>
            <a:chExt cx="1280708" cy="657255"/>
          </a:xfrm>
        </p:grpSpPr>
        <p:sp>
          <p:nvSpPr>
            <p:cNvPr id="284" name="線條"/>
            <p:cNvSpPr/>
            <p:nvPr/>
          </p:nvSpPr>
          <p:spPr>
            <a:xfrm>
              <a:off x="0" y="657255"/>
              <a:ext cx="1041507" cy="1"/>
            </a:xfrm>
            <a:prstGeom prst="line">
              <a:avLst/>
            </a:prstGeom>
            <a:noFill/>
            <a:ln w="12700" cap="flat">
              <a:solidFill>
                <a:srgbClr val="92929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285" name="線條"/>
            <p:cNvSpPr/>
            <p:nvPr/>
          </p:nvSpPr>
          <p:spPr>
            <a:xfrm flipV="1">
              <a:off x="1042479" y="0"/>
              <a:ext cx="1" cy="657256"/>
            </a:xfrm>
            <a:prstGeom prst="line">
              <a:avLst/>
            </a:prstGeom>
            <a:noFill/>
            <a:ln w="12700" cap="flat">
              <a:solidFill>
                <a:srgbClr val="92929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286" name="線條"/>
            <p:cNvSpPr/>
            <p:nvPr/>
          </p:nvSpPr>
          <p:spPr>
            <a:xfrm>
              <a:off x="1042479" y="11185"/>
              <a:ext cx="238230" cy="1"/>
            </a:xfrm>
            <a:prstGeom prst="line">
              <a:avLst/>
            </a:prstGeom>
            <a:noFill/>
            <a:ln w="12700" cap="flat">
              <a:solidFill>
                <a:srgbClr val="92929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</p:grpSp>
      <p:sp>
        <p:nvSpPr>
          <p:cNvPr id="288" name="圓形"/>
          <p:cNvSpPr/>
          <p:nvPr/>
        </p:nvSpPr>
        <p:spPr>
          <a:xfrm>
            <a:off x="4790930" y="3909984"/>
            <a:ext cx="143714" cy="143715"/>
          </a:xfrm>
          <a:prstGeom prst="ellipse">
            <a:avLst/>
          </a:pr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89" name="線條"/>
          <p:cNvSpPr/>
          <p:nvPr/>
        </p:nvSpPr>
        <p:spPr>
          <a:xfrm>
            <a:off x="4902987" y="3979669"/>
            <a:ext cx="1280709" cy="1"/>
          </a:xfrm>
          <a:prstGeom prst="line">
            <a:avLst/>
          </a:prstGeom>
          <a:ln w="12700">
            <a:solidFill>
              <a:srgbClr val="929292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90" name="圓形"/>
          <p:cNvSpPr/>
          <p:nvPr/>
        </p:nvSpPr>
        <p:spPr>
          <a:xfrm>
            <a:off x="4821979" y="7385574"/>
            <a:ext cx="143715" cy="143715"/>
          </a:xfrm>
          <a:prstGeom prst="ellipse">
            <a:avLst/>
          </a:pr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graphicFrame>
        <p:nvGraphicFramePr>
          <p:cNvPr id="291" name="表格"/>
          <p:cNvGraphicFramePr/>
          <p:nvPr/>
        </p:nvGraphicFramePr>
        <p:xfrm>
          <a:off x="6159500" y="1762630"/>
          <a:ext cx="5575945" cy="6686674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1568673"/>
                <a:gridCol w="3994571"/>
              </a:tblGrid>
              <a:tr h="57498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sym typeface="Helvetica Neue"/>
                        </a:rPr>
                        <a:t>Edit profile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929292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929292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277812" indent="-277812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Click and edit personal profile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929292"/>
                      </a:solidFill>
                      <a:miter lim="400000"/>
                    </a:lnR>
                    <a:lnT w="12700">
                      <a:solidFill>
                        <a:srgbClr val="929292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956218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sym typeface="Helvetica Neue"/>
                        </a:rPr>
                        <a:t>Language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929292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277812" indent="-277812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Traditional Chinese</a:t>
                      </a:r>
                    </a:p>
                    <a:p>
                      <a:pPr marL="277812" indent="-277812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Simple Chinese</a:t>
                      </a:r>
                    </a:p>
                    <a:p>
                      <a:pPr marL="277812" indent="-277812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English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929292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149666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sym typeface="Helvetica Neue"/>
                        </a:rPr>
                        <a:t>Feedback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929292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222250" indent="-222250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Send feedback to the design team</a:t>
                      </a:r>
                    </a:p>
                    <a:p>
                      <a:pPr marL="222250" indent="-222250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Help the team to improve the App better</a:t>
                      </a:r>
                    </a:p>
                    <a:p>
                      <a:pPr marL="222250" indent="-222250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In the future: rewards to encourage users to send us feedback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929292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648018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sym typeface="Helvetica Neue"/>
                        </a:rPr>
                        <a:t>Rating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929292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277812" indent="-277812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Link to Apple Store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929292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1290366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sym typeface="Helvetica Neue"/>
                        </a:rPr>
                        <a:t>Tags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929292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277812" indent="-277812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Choose the interests tags and let Foodbulous to know users better</a:t>
                      </a:r>
                    </a:p>
                    <a:p>
                      <a:pPr marL="277812" indent="-277812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Related to personal recommendation on the homepages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929292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1426171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sym typeface="Helvetica Neue"/>
                        </a:rPr>
                        <a:t>Log out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929292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929292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277812" indent="-277812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Allow users to log out when they need</a:t>
                      </a:r>
                    </a:p>
                    <a:p>
                      <a:pPr marL="277812" indent="-277812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After this, users can choose to login with the third social media or sign up with a new account.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929292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929292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5" name="群組"/>
          <p:cNvGrpSpPr/>
          <p:nvPr/>
        </p:nvGrpSpPr>
        <p:grpSpPr>
          <a:xfrm>
            <a:off x="719385" y="698500"/>
            <a:ext cx="4738656" cy="8356600"/>
            <a:chOff x="0" y="0"/>
            <a:chExt cx="4738654" cy="8356600"/>
          </a:xfrm>
        </p:grpSpPr>
        <p:pic>
          <p:nvPicPr>
            <p:cNvPr id="293" name="群組" descr="群組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4738655" cy="83566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94" name="编辑资料.PNG" descr="编辑资料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569075" y="1013429"/>
              <a:ext cx="3561257" cy="633112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96" name="5. Personal homepage - General Settings"/>
          <p:cNvSpPr txBox="1"/>
          <p:nvPr/>
        </p:nvSpPr>
        <p:spPr>
          <a:xfrm>
            <a:off x="6154932" y="752718"/>
            <a:ext cx="5572380" cy="4363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/>
            </a:lvl1pPr>
          </a:lstStyle>
          <a:p>
            <a:pPr/>
            <a:r>
              <a:t>5. Personal homepage - General Settings</a:t>
            </a:r>
          </a:p>
        </p:txBody>
      </p:sp>
      <p:grpSp>
        <p:nvGrpSpPr>
          <p:cNvPr id="300" name="群組"/>
          <p:cNvGrpSpPr/>
          <p:nvPr/>
        </p:nvGrpSpPr>
        <p:grpSpPr>
          <a:xfrm>
            <a:off x="4935080" y="2105331"/>
            <a:ext cx="1216523" cy="810023"/>
            <a:chOff x="0" y="11955"/>
            <a:chExt cx="1216522" cy="810021"/>
          </a:xfrm>
        </p:grpSpPr>
        <p:sp>
          <p:nvSpPr>
            <p:cNvPr id="297" name="線條"/>
            <p:cNvSpPr/>
            <p:nvPr/>
          </p:nvSpPr>
          <p:spPr>
            <a:xfrm>
              <a:off x="0" y="821976"/>
              <a:ext cx="989309" cy="1"/>
            </a:xfrm>
            <a:prstGeom prst="line">
              <a:avLst/>
            </a:prstGeom>
            <a:noFill/>
            <a:ln w="12700" cap="flat">
              <a:solidFill>
                <a:srgbClr val="92929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298" name="線條"/>
            <p:cNvSpPr/>
            <p:nvPr/>
          </p:nvSpPr>
          <p:spPr>
            <a:xfrm flipV="1">
              <a:off x="990233" y="11955"/>
              <a:ext cx="1" cy="810022"/>
            </a:xfrm>
            <a:prstGeom prst="line">
              <a:avLst/>
            </a:prstGeom>
            <a:noFill/>
            <a:ln w="12700" cap="flat">
              <a:solidFill>
                <a:srgbClr val="92929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299" name="線條"/>
            <p:cNvSpPr/>
            <p:nvPr/>
          </p:nvSpPr>
          <p:spPr>
            <a:xfrm>
              <a:off x="990233" y="13988"/>
              <a:ext cx="226290" cy="1"/>
            </a:xfrm>
            <a:prstGeom prst="line">
              <a:avLst/>
            </a:prstGeom>
            <a:noFill/>
            <a:ln w="12700" cap="flat">
              <a:solidFill>
                <a:srgbClr val="92929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</p:grpSp>
      <p:sp>
        <p:nvSpPr>
          <p:cNvPr id="301" name="圓形"/>
          <p:cNvSpPr/>
          <p:nvPr/>
        </p:nvSpPr>
        <p:spPr>
          <a:xfrm>
            <a:off x="4821979" y="2813938"/>
            <a:ext cx="143715" cy="143715"/>
          </a:xfrm>
          <a:prstGeom prst="ellipse">
            <a:avLst/>
          </a:pr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302" name="線條"/>
          <p:cNvSpPr/>
          <p:nvPr/>
        </p:nvSpPr>
        <p:spPr>
          <a:xfrm>
            <a:off x="4920851" y="7457431"/>
            <a:ext cx="1280710" cy="1"/>
          </a:xfrm>
          <a:prstGeom prst="line">
            <a:avLst/>
          </a:prstGeom>
          <a:ln w="12700">
            <a:solidFill>
              <a:srgbClr val="929292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grpSp>
        <p:nvGrpSpPr>
          <p:cNvPr id="306" name="群組"/>
          <p:cNvGrpSpPr/>
          <p:nvPr/>
        </p:nvGrpSpPr>
        <p:grpSpPr>
          <a:xfrm>
            <a:off x="4902987" y="3319301"/>
            <a:ext cx="1280709" cy="970464"/>
            <a:chOff x="0" y="5660"/>
            <a:chExt cx="1280708" cy="970462"/>
          </a:xfrm>
        </p:grpSpPr>
        <p:sp>
          <p:nvSpPr>
            <p:cNvPr id="303" name="線條"/>
            <p:cNvSpPr/>
            <p:nvPr/>
          </p:nvSpPr>
          <p:spPr>
            <a:xfrm>
              <a:off x="0" y="976122"/>
              <a:ext cx="1041507" cy="1"/>
            </a:xfrm>
            <a:prstGeom prst="line">
              <a:avLst/>
            </a:prstGeom>
            <a:noFill/>
            <a:ln w="12700" cap="flat">
              <a:solidFill>
                <a:srgbClr val="92929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304" name="線條"/>
            <p:cNvSpPr/>
            <p:nvPr/>
          </p:nvSpPr>
          <p:spPr>
            <a:xfrm flipV="1">
              <a:off x="1042479" y="5660"/>
              <a:ext cx="1" cy="970463"/>
            </a:xfrm>
            <a:prstGeom prst="line">
              <a:avLst/>
            </a:prstGeom>
            <a:noFill/>
            <a:ln w="12700" cap="flat">
              <a:solidFill>
                <a:srgbClr val="92929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305" name="線條"/>
            <p:cNvSpPr/>
            <p:nvPr/>
          </p:nvSpPr>
          <p:spPr>
            <a:xfrm>
              <a:off x="1042479" y="16611"/>
              <a:ext cx="238230" cy="1"/>
            </a:xfrm>
            <a:prstGeom prst="line">
              <a:avLst/>
            </a:prstGeom>
            <a:noFill/>
            <a:ln w="12700" cap="flat">
              <a:solidFill>
                <a:srgbClr val="92929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</p:grpSp>
      <p:sp>
        <p:nvSpPr>
          <p:cNvPr id="307" name="圓形"/>
          <p:cNvSpPr/>
          <p:nvPr/>
        </p:nvSpPr>
        <p:spPr>
          <a:xfrm>
            <a:off x="4821979" y="7385574"/>
            <a:ext cx="143715" cy="143715"/>
          </a:xfrm>
          <a:prstGeom prst="ellipse">
            <a:avLst/>
          </a:pr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308" name="矩形"/>
          <p:cNvSpPr/>
          <p:nvPr/>
        </p:nvSpPr>
        <p:spPr>
          <a:xfrm>
            <a:off x="1356112" y="6111473"/>
            <a:ext cx="3465202" cy="1584211"/>
          </a:xfrm>
          <a:prstGeom prst="rect">
            <a:avLst/>
          </a:prstGeom>
          <a:ln w="12700">
            <a:solidFill>
              <a:schemeClr val="accent4">
                <a:hueOff val="-1081314"/>
                <a:satOff val="4338"/>
                <a:lumOff val="-893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grpSp>
        <p:nvGrpSpPr>
          <p:cNvPr id="312" name="群組"/>
          <p:cNvGrpSpPr/>
          <p:nvPr/>
        </p:nvGrpSpPr>
        <p:grpSpPr>
          <a:xfrm>
            <a:off x="4902987" y="4704897"/>
            <a:ext cx="1280709" cy="646071"/>
            <a:chOff x="0" y="11185"/>
            <a:chExt cx="1280708" cy="646070"/>
          </a:xfrm>
        </p:grpSpPr>
        <p:sp>
          <p:nvSpPr>
            <p:cNvPr id="309" name="線條"/>
            <p:cNvSpPr/>
            <p:nvPr/>
          </p:nvSpPr>
          <p:spPr>
            <a:xfrm>
              <a:off x="0" y="657255"/>
              <a:ext cx="1041507" cy="1"/>
            </a:xfrm>
            <a:prstGeom prst="line">
              <a:avLst/>
            </a:prstGeom>
            <a:noFill/>
            <a:ln w="12700" cap="flat">
              <a:solidFill>
                <a:srgbClr val="92929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310" name="線條"/>
            <p:cNvSpPr/>
            <p:nvPr/>
          </p:nvSpPr>
          <p:spPr>
            <a:xfrm flipV="1">
              <a:off x="1042480" y="11499"/>
              <a:ext cx="1" cy="645757"/>
            </a:xfrm>
            <a:prstGeom prst="line">
              <a:avLst/>
            </a:prstGeom>
            <a:noFill/>
            <a:ln w="12700" cap="flat">
              <a:solidFill>
                <a:srgbClr val="92929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311" name="線條"/>
            <p:cNvSpPr/>
            <p:nvPr/>
          </p:nvSpPr>
          <p:spPr>
            <a:xfrm>
              <a:off x="1042480" y="11185"/>
              <a:ext cx="238229" cy="1"/>
            </a:xfrm>
            <a:prstGeom prst="line">
              <a:avLst/>
            </a:prstGeom>
            <a:noFill/>
            <a:ln w="12700" cap="flat">
              <a:solidFill>
                <a:srgbClr val="92929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2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</p:grpSp>
      <p:sp>
        <p:nvSpPr>
          <p:cNvPr id="313" name="線條"/>
          <p:cNvSpPr/>
          <p:nvPr/>
        </p:nvSpPr>
        <p:spPr>
          <a:xfrm>
            <a:off x="4895451" y="5788920"/>
            <a:ext cx="1280710" cy="1"/>
          </a:xfrm>
          <a:prstGeom prst="line">
            <a:avLst/>
          </a:prstGeom>
          <a:ln w="12700">
            <a:solidFill>
              <a:srgbClr val="929292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314" name="圓形"/>
          <p:cNvSpPr/>
          <p:nvPr/>
        </p:nvSpPr>
        <p:spPr>
          <a:xfrm>
            <a:off x="4821979" y="5717063"/>
            <a:ext cx="143715" cy="143715"/>
          </a:xfrm>
          <a:prstGeom prst="ellipse">
            <a:avLst/>
          </a:pr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315" name="圓形"/>
          <p:cNvSpPr/>
          <p:nvPr/>
        </p:nvSpPr>
        <p:spPr>
          <a:xfrm>
            <a:off x="4821979" y="5272206"/>
            <a:ext cx="143715" cy="143715"/>
          </a:xfrm>
          <a:prstGeom prst="ellipse">
            <a:avLst/>
          </a:pr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316" name="矩形"/>
          <p:cNvSpPr/>
          <p:nvPr/>
        </p:nvSpPr>
        <p:spPr>
          <a:xfrm>
            <a:off x="1356112" y="3478334"/>
            <a:ext cx="3465202" cy="1671510"/>
          </a:xfrm>
          <a:prstGeom prst="rect">
            <a:avLst/>
          </a:prstGeom>
          <a:ln w="12700">
            <a:solidFill>
              <a:schemeClr val="accent4">
                <a:hueOff val="-1081314"/>
                <a:satOff val="4338"/>
                <a:lumOff val="-893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317" name="圓形"/>
          <p:cNvSpPr/>
          <p:nvPr/>
        </p:nvSpPr>
        <p:spPr>
          <a:xfrm>
            <a:off x="4816330" y="4216832"/>
            <a:ext cx="143714" cy="143714"/>
          </a:xfrm>
          <a:prstGeom prst="ellipse">
            <a:avLst/>
          </a:pr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graphicFrame>
        <p:nvGraphicFramePr>
          <p:cNvPr id="318" name="表格"/>
          <p:cNvGraphicFramePr/>
          <p:nvPr/>
        </p:nvGraphicFramePr>
        <p:xfrm>
          <a:off x="6159500" y="1762630"/>
          <a:ext cx="5575945" cy="6686674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1568673"/>
                <a:gridCol w="3994571"/>
              </a:tblGrid>
              <a:tr h="639846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sym typeface="Helvetica Neue"/>
                        </a:rPr>
                        <a:t>Photo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929292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929292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277812" indent="-277812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Change the profile photo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929292"/>
                      </a:solidFill>
                      <a:miter lim="400000"/>
                    </a:lnR>
                    <a:lnT w="12700">
                      <a:solidFill>
                        <a:srgbClr val="929292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1694097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sym typeface="Helvetica Neue"/>
                        </a:rPr>
                        <a:t>Basic profile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929292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277812" indent="-277812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User name</a:t>
                      </a:r>
                    </a:p>
                    <a:p>
                      <a:pPr marL="277812" indent="-277812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Gender</a:t>
                      </a:r>
                    </a:p>
                    <a:p>
                      <a:pPr marL="277812" indent="-277812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Email</a:t>
                      </a:r>
                    </a:p>
                    <a:p>
                      <a:pPr marL="277812" indent="-277812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Bio</a:t>
                      </a:r>
                    </a:p>
                    <a:p>
                      <a:pPr marL="277812" indent="-277812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In the future: mobile phone number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929292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103549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sym typeface="Helvetica Neue"/>
                        </a:rPr>
                        <a:t>Level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929292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222250" indent="-222250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Gamification</a:t>
                      </a:r>
                    </a:p>
                    <a:p>
                      <a:pPr marL="222250" indent="-222250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In the future: set the rules to higher level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929292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1435931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sym typeface="Helvetica Neue"/>
                        </a:rPr>
                        <a:t>Tags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929292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277812" indent="-277812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Choose the interests tags and let Foodbulous to know users better</a:t>
                      </a:r>
                    </a:p>
                    <a:p>
                      <a:pPr marL="277812" indent="-277812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Related to personal recommendation on the homepages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929292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158705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sym typeface="Helvetica Neue"/>
                        </a:rPr>
                        <a:t>Third social media accounts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929292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929292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277812" indent="-277812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Link to other social media platforms</a:t>
                      </a:r>
                    </a:p>
                    <a:p>
                      <a:pPr marL="277812" indent="-277812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See more friends</a:t>
                      </a:r>
                    </a:p>
                    <a:p>
                      <a:pPr marL="277812" indent="-277812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Share activities</a:t>
                      </a:r>
                    </a:p>
                    <a:p>
                      <a:pPr marL="277812" indent="-277812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More conversion rates 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929292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929292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5. Personal homepage - Create a food list"/>
          <p:cNvSpPr txBox="1"/>
          <p:nvPr/>
        </p:nvSpPr>
        <p:spPr>
          <a:xfrm>
            <a:off x="3960462" y="664680"/>
            <a:ext cx="5639436" cy="4363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/>
            </a:lvl1pPr>
          </a:lstStyle>
          <a:p>
            <a:pPr/>
            <a:r>
              <a:t>5. Personal homepage - Create a food list</a:t>
            </a:r>
          </a:p>
        </p:txBody>
      </p:sp>
      <p:grpSp>
        <p:nvGrpSpPr>
          <p:cNvPr id="323" name="群組"/>
          <p:cNvGrpSpPr/>
          <p:nvPr/>
        </p:nvGrpSpPr>
        <p:grpSpPr>
          <a:xfrm>
            <a:off x="2749535" y="2039248"/>
            <a:ext cx="3218099" cy="5675104"/>
            <a:chOff x="0" y="0"/>
            <a:chExt cx="3218098" cy="5675103"/>
          </a:xfrm>
        </p:grpSpPr>
        <p:pic>
          <p:nvPicPr>
            <p:cNvPr id="321" name="群組" descr="群組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3218099" cy="567510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22" name="影像" descr="影像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415528" y="717148"/>
              <a:ext cx="2387042" cy="42408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326" name="群組"/>
          <p:cNvGrpSpPr/>
          <p:nvPr/>
        </p:nvGrpSpPr>
        <p:grpSpPr>
          <a:xfrm>
            <a:off x="7625149" y="2039248"/>
            <a:ext cx="3218099" cy="5675104"/>
            <a:chOff x="0" y="0"/>
            <a:chExt cx="3218098" cy="5675103"/>
          </a:xfrm>
        </p:grpSpPr>
        <p:pic>
          <p:nvPicPr>
            <p:cNvPr id="324" name="群組" descr="群組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3218099" cy="567510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25" name="影像" descr="影像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407636" y="686564"/>
              <a:ext cx="2423114" cy="430489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327" name="線條"/>
          <p:cNvSpPr/>
          <p:nvPr/>
        </p:nvSpPr>
        <p:spPr>
          <a:xfrm>
            <a:off x="5474407" y="5600700"/>
            <a:ext cx="2389462" cy="1"/>
          </a:xfrm>
          <a:prstGeom prst="line">
            <a:avLst/>
          </a:prstGeom>
          <a:ln w="12700">
            <a:solidFill>
              <a:srgbClr val="929292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328" name="圓形"/>
          <p:cNvSpPr/>
          <p:nvPr/>
        </p:nvSpPr>
        <p:spPr>
          <a:xfrm>
            <a:off x="5439867" y="5506294"/>
            <a:ext cx="188813" cy="188812"/>
          </a:xfrm>
          <a:prstGeom prst="ellipse">
            <a:avLst/>
          </a:pr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329" name="Create food list"/>
          <p:cNvSpPr txBox="1"/>
          <p:nvPr/>
        </p:nvSpPr>
        <p:spPr>
          <a:xfrm>
            <a:off x="3435929" y="7939167"/>
            <a:ext cx="1845311" cy="399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4200"/>
              </a:spcBef>
              <a:defRPr b="0" sz="2000"/>
            </a:lvl1pPr>
          </a:lstStyle>
          <a:p>
            <a:pPr/>
            <a:r>
              <a:t>Create food list</a:t>
            </a:r>
          </a:p>
        </p:txBody>
      </p:sp>
      <p:sp>
        <p:nvSpPr>
          <p:cNvPr id="330" name="Upload the cover photo"/>
          <p:cNvSpPr txBox="1"/>
          <p:nvPr/>
        </p:nvSpPr>
        <p:spPr>
          <a:xfrm>
            <a:off x="7833896" y="7939167"/>
            <a:ext cx="2800605" cy="399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4200"/>
              </a:spcBef>
              <a:defRPr b="0" sz="2000"/>
            </a:lvl1pPr>
          </a:lstStyle>
          <a:p>
            <a:pPr/>
            <a:r>
              <a:t>Upload the cover photo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5. Personal homepage - Create a food list"/>
          <p:cNvSpPr txBox="1"/>
          <p:nvPr/>
        </p:nvSpPr>
        <p:spPr>
          <a:xfrm>
            <a:off x="3960462" y="664680"/>
            <a:ext cx="5639436" cy="4363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/>
            </a:lvl1pPr>
          </a:lstStyle>
          <a:p>
            <a:pPr/>
            <a:r>
              <a:t>5. Personal homepage - Create a food list</a:t>
            </a:r>
          </a:p>
        </p:txBody>
      </p:sp>
      <p:grpSp>
        <p:nvGrpSpPr>
          <p:cNvPr id="335" name="群組"/>
          <p:cNvGrpSpPr/>
          <p:nvPr/>
        </p:nvGrpSpPr>
        <p:grpSpPr>
          <a:xfrm>
            <a:off x="7802343" y="2513801"/>
            <a:ext cx="2449452" cy="4319598"/>
            <a:chOff x="0" y="0"/>
            <a:chExt cx="2449451" cy="4319597"/>
          </a:xfrm>
        </p:grpSpPr>
        <p:pic>
          <p:nvPicPr>
            <p:cNvPr id="333" name="群組" descr="群組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2449452" cy="431959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34" name="影像" descr="影像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19765" y="520713"/>
              <a:ext cx="1818833" cy="323133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338" name="群組"/>
          <p:cNvGrpSpPr/>
          <p:nvPr/>
        </p:nvGrpSpPr>
        <p:grpSpPr>
          <a:xfrm>
            <a:off x="10249210" y="2513801"/>
            <a:ext cx="2449451" cy="4319598"/>
            <a:chOff x="0" y="0"/>
            <a:chExt cx="2449450" cy="4319596"/>
          </a:xfrm>
        </p:grpSpPr>
        <p:pic>
          <p:nvPicPr>
            <p:cNvPr id="336" name="群組" descr="群組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2449451" cy="431959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37" name="影像" descr="影像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348433" y="563032"/>
              <a:ext cx="1797557" cy="319353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341" name="群組"/>
          <p:cNvGrpSpPr/>
          <p:nvPr/>
        </p:nvGrpSpPr>
        <p:grpSpPr>
          <a:xfrm>
            <a:off x="592099" y="1759149"/>
            <a:ext cx="3535761" cy="6235302"/>
            <a:chOff x="0" y="0"/>
            <a:chExt cx="3535760" cy="6235300"/>
          </a:xfrm>
        </p:grpSpPr>
        <p:pic>
          <p:nvPicPr>
            <p:cNvPr id="339" name="群組" descr="群組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-1" y="0"/>
              <a:ext cx="3535762" cy="62353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40" name="影像" descr="影像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501552" y="837331"/>
              <a:ext cx="2604228" cy="462666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342" name="Food list without food reviews and restaurants"/>
          <p:cNvSpPr txBox="1"/>
          <p:nvPr/>
        </p:nvSpPr>
        <p:spPr>
          <a:xfrm>
            <a:off x="8025507" y="7087556"/>
            <a:ext cx="2003124" cy="7817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spcBef>
                <a:spcPts val="4200"/>
              </a:spcBef>
              <a:defRPr b="0" sz="1600"/>
            </a:lvl1pPr>
          </a:lstStyle>
          <a:p>
            <a:pPr/>
            <a:r>
              <a:t>Food list without food reviews and restaurants</a:t>
            </a:r>
          </a:p>
        </p:txBody>
      </p:sp>
      <p:sp>
        <p:nvSpPr>
          <p:cNvPr id="343" name="Search food reviews or restaurants"/>
          <p:cNvSpPr txBox="1"/>
          <p:nvPr/>
        </p:nvSpPr>
        <p:spPr>
          <a:xfrm>
            <a:off x="10472373" y="7201856"/>
            <a:ext cx="2003124" cy="5531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spcBef>
                <a:spcPts val="4200"/>
              </a:spcBef>
              <a:defRPr b="0" sz="1600"/>
            </a:lvl1pPr>
          </a:lstStyle>
          <a:p>
            <a:pPr/>
            <a:r>
              <a:t>Search food reviews or restaurants</a:t>
            </a:r>
          </a:p>
        </p:txBody>
      </p:sp>
      <p:graphicFrame>
        <p:nvGraphicFramePr>
          <p:cNvPr id="344" name="表格"/>
          <p:cNvGraphicFramePr/>
          <p:nvPr/>
        </p:nvGraphicFramePr>
        <p:xfrm>
          <a:off x="4246033" y="3066496"/>
          <a:ext cx="5575946" cy="6686674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851702"/>
                <a:gridCol w="2708580"/>
              </a:tblGrid>
              <a:tr h="863657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sym typeface="Helvetica Neue"/>
                        </a:rPr>
                        <a:t>Title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929292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929292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277812" indent="-277812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Create a title that match the preference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929292"/>
                      </a:solidFill>
                      <a:miter lim="400000"/>
                    </a:lnR>
                    <a:lnT w="12700">
                      <a:solidFill>
                        <a:srgbClr val="929292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1220769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sym typeface="Helvetica Neue"/>
                        </a:rPr>
                        <a:t>Introduction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929292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277812" indent="-277812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A brief introduction about the list</a:t>
                      </a:r>
                    </a:p>
                    <a:p>
                      <a:pPr marL="277812" indent="-277812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With limit of 100 words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929292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B8B8B8"/>
                      </a:solidFill>
                      <a:miter lim="400000"/>
                    </a:lnB>
                  </a:tcPr>
                </a:tc>
              </a:tr>
              <a:tr h="1771896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000">
                          <a:sym typeface="Helvetica Neue"/>
                        </a:rPr>
                        <a:t>Cover photo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929292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929292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L="277812" indent="-277812" algn="l" defTabSz="914400">
                        <a:buSzPct val="145000"/>
                        <a:buChar char="•"/>
                        <a:defRPr>
                          <a:sym typeface="Helvetica Neue"/>
                        </a:defRPr>
                      </a:pPr>
                      <a:r>
                        <a:t>Change the photo if the user doesn’t satisfy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929292"/>
                      </a:solidFill>
                      <a:miter lim="400000"/>
                    </a:lnR>
                    <a:lnT w="12700">
                      <a:solidFill>
                        <a:srgbClr val="B8B8B8"/>
                      </a:solidFill>
                      <a:miter lim="400000"/>
                    </a:lnT>
                    <a:lnB w="12700">
                      <a:solidFill>
                        <a:srgbClr val="929292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  <p:sp>
        <p:nvSpPr>
          <p:cNvPr id="345" name="矩形"/>
          <p:cNvSpPr/>
          <p:nvPr/>
        </p:nvSpPr>
        <p:spPr>
          <a:xfrm>
            <a:off x="2913979" y="6128407"/>
            <a:ext cx="667034" cy="323088"/>
          </a:xfrm>
          <a:prstGeom prst="rect">
            <a:avLst/>
          </a:prstGeom>
          <a:ln w="12700">
            <a:solidFill>
              <a:schemeClr val="accent4">
                <a:hueOff val="-1081314"/>
                <a:satOff val="4338"/>
                <a:lumOff val="-893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346" name="線條"/>
          <p:cNvSpPr/>
          <p:nvPr/>
        </p:nvSpPr>
        <p:spPr>
          <a:xfrm>
            <a:off x="3597418" y="6289951"/>
            <a:ext cx="662018" cy="1"/>
          </a:xfrm>
          <a:prstGeom prst="line">
            <a:avLst/>
          </a:prstGeom>
          <a:ln w="12700">
            <a:solidFill>
              <a:srgbClr val="929292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347" name="圓形"/>
          <p:cNvSpPr/>
          <p:nvPr/>
        </p:nvSpPr>
        <p:spPr>
          <a:xfrm>
            <a:off x="3579812" y="6195545"/>
            <a:ext cx="188813" cy="188812"/>
          </a:xfrm>
          <a:prstGeom prst="ellipse">
            <a:avLst/>
          </a:pr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